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69" r:id="rId4"/>
    <p:sldId id="258" r:id="rId5"/>
    <p:sldId id="266" r:id="rId6"/>
    <p:sldId id="268" r:id="rId7"/>
    <p:sldId id="259" r:id="rId8"/>
    <p:sldId id="270" r:id="rId9"/>
    <p:sldId id="260" r:id="rId10"/>
    <p:sldId id="261" r:id="rId11"/>
    <p:sldId id="267" r:id="rId12"/>
    <p:sldId id="262" r:id="rId13"/>
    <p:sldId id="263" r:id="rId14"/>
    <p:sldId id="264" r:id="rId15"/>
    <p:sldId id="26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9989B8-439C-4897-824D-DBD4E9D9B85F}" v="1671" dt="2021-10-06T11:41:43.028"/>
    <p1510:client id="{7224A39A-24A5-AC1B-D93A-A14BFB0B5112}" v="63" dt="2021-10-06T18:27:36.876"/>
    <p1510:client id="{94654571-9D89-1255-FF1D-B158854D15A5}" v="419" dt="2021-10-11T17:02:44.417"/>
    <p1510:client id="{B4C15489-1E08-C794-EB08-A8172F47FE95}" v="34" dt="2021-10-06T21:30:41.344"/>
    <p1510:client id="{EF257D6C-1A95-E5F4-0498-07900F559911}" v="150" dt="2021-10-12T16:17:14.7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054181-EF6D-43AE-B52C-6C8CD4795E9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1951A875-3831-40E3-AF9B-539D21D99E0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Neural networks learn (or are trained) by processing examples, each of which contains a known "input" and "result," forming probability-weighted associations between the two, which are stored within the data structure of the net itself.</a:t>
          </a:r>
          <a:r>
            <a:rPr lang="en-US" dirty="0">
              <a:latin typeface="Calibri Light" panose="020F0302020204030204"/>
            </a:rPr>
            <a:t> </a:t>
          </a:r>
          <a:endParaRPr lang="en-US" dirty="0"/>
        </a:p>
      </dgm:t>
    </dgm:pt>
    <dgm:pt modelId="{9162B5FE-5918-4410-9E05-DC257420A2FD}" type="parTrans" cxnId="{33FE7059-396F-40E4-99FD-1B8D7160837C}">
      <dgm:prSet/>
      <dgm:spPr/>
      <dgm:t>
        <a:bodyPr/>
        <a:lstStyle/>
        <a:p>
          <a:endParaRPr lang="en-US"/>
        </a:p>
      </dgm:t>
    </dgm:pt>
    <dgm:pt modelId="{DDD7985C-FBD3-4C58-9738-BC5EE708B124}" type="sibTrans" cxnId="{33FE7059-396F-40E4-99FD-1B8D7160837C}">
      <dgm:prSet/>
      <dgm:spPr/>
      <dgm:t>
        <a:bodyPr/>
        <a:lstStyle/>
        <a:p>
          <a:endParaRPr lang="en-US"/>
        </a:p>
      </dgm:t>
    </dgm:pt>
    <dgm:pt modelId="{277EB7FF-F464-4CEC-8837-4529E9A0278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 training of a neural network from a given example is usually conducted by determining the difference between the processed output of the network (often a prediction) and a target output. This difference is the error.</a:t>
          </a:r>
          <a:r>
            <a:rPr lang="en-US" dirty="0">
              <a:latin typeface="Calibri Light" panose="020F0302020204030204"/>
            </a:rPr>
            <a:t> </a:t>
          </a:r>
          <a:endParaRPr lang="en-US" dirty="0"/>
        </a:p>
      </dgm:t>
    </dgm:pt>
    <dgm:pt modelId="{7ED47ECB-2334-4542-93A3-B3707BF4798D}" type="parTrans" cxnId="{9391118F-326F-4CD8-A05E-BB1343BE68B7}">
      <dgm:prSet/>
      <dgm:spPr/>
      <dgm:t>
        <a:bodyPr/>
        <a:lstStyle/>
        <a:p>
          <a:endParaRPr lang="en-US"/>
        </a:p>
      </dgm:t>
    </dgm:pt>
    <dgm:pt modelId="{47089030-FFA8-406C-95DE-224EC1D179A4}" type="sibTrans" cxnId="{9391118F-326F-4CD8-A05E-BB1343BE68B7}">
      <dgm:prSet/>
      <dgm:spPr/>
      <dgm:t>
        <a:bodyPr/>
        <a:lstStyle/>
        <a:p>
          <a:endParaRPr lang="en-US"/>
        </a:p>
      </dgm:t>
    </dgm:pt>
    <dgm:pt modelId="{1BFB448E-A92D-4B57-ACA5-C08AAE58174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 network then adjusts its weighted associations according to a learning rule and using this error value. Successive adjustments will cause the neural network to produce output which is increasingly similar to the target output.</a:t>
          </a:r>
        </a:p>
      </dgm:t>
    </dgm:pt>
    <dgm:pt modelId="{0B78F193-6A93-439F-BA74-2FB06595B285}" type="parTrans" cxnId="{8BD2AF91-BE7E-4DED-9F9C-C64397637696}">
      <dgm:prSet/>
      <dgm:spPr/>
      <dgm:t>
        <a:bodyPr/>
        <a:lstStyle/>
        <a:p>
          <a:endParaRPr lang="en-US"/>
        </a:p>
      </dgm:t>
    </dgm:pt>
    <dgm:pt modelId="{02E3B5E5-BC79-484E-9C72-EEFC3B458252}" type="sibTrans" cxnId="{8BD2AF91-BE7E-4DED-9F9C-C64397637696}">
      <dgm:prSet/>
      <dgm:spPr/>
      <dgm:t>
        <a:bodyPr/>
        <a:lstStyle/>
        <a:p>
          <a:endParaRPr lang="en-US"/>
        </a:p>
      </dgm:t>
    </dgm:pt>
    <dgm:pt modelId="{9FD8BD73-9314-4BDD-8C36-BE5C8E38A38D}" type="pres">
      <dgm:prSet presAssocID="{D8054181-EF6D-43AE-B52C-6C8CD4795E9F}" presName="root" presStyleCnt="0">
        <dgm:presLayoutVars>
          <dgm:dir/>
          <dgm:resizeHandles val="exact"/>
        </dgm:presLayoutVars>
      </dgm:prSet>
      <dgm:spPr/>
    </dgm:pt>
    <dgm:pt modelId="{C340A816-5CA0-465D-8A39-A421810E84C8}" type="pres">
      <dgm:prSet presAssocID="{1951A875-3831-40E3-AF9B-539D21D99E0C}" presName="compNode" presStyleCnt="0"/>
      <dgm:spPr/>
    </dgm:pt>
    <dgm:pt modelId="{F3672F9B-5C74-40FC-B39B-B2BF6E050417}" type="pres">
      <dgm:prSet presAssocID="{1951A875-3831-40E3-AF9B-539D21D99E0C}" presName="bgRect" presStyleLbl="bgShp" presStyleIdx="0" presStyleCnt="3"/>
      <dgm:spPr/>
    </dgm:pt>
    <dgm:pt modelId="{C08D3CC1-3BC9-43A3-A9A1-856BC168ABC7}" type="pres">
      <dgm:prSet presAssocID="{1951A875-3831-40E3-AF9B-539D21D99E0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95DFC70E-0E5F-4332-BB9F-852E35253239}" type="pres">
      <dgm:prSet presAssocID="{1951A875-3831-40E3-AF9B-539D21D99E0C}" presName="spaceRect" presStyleCnt="0"/>
      <dgm:spPr/>
    </dgm:pt>
    <dgm:pt modelId="{5625366D-A89B-45E3-A5B4-1BFE59C28B69}" type="pres">
      <dgm:prSet presAssocID="{1951A875-3831-40E3-AF9B-539D21D99E0C}" presName="parTx" presStyleLbl="revTx" presStyleIdx="0" presStyleCnt="3">
        <dgm:presLayoutVars>
          <dgm:chMax val="0"/>
          <dgm:chPref val="0"/>
        </dgm:presLayoutVars>
      </dgm:prSet>
      <dgm:spPr/>
    </dgm:pt>
    <dgm:pt modelId="{2405F74B-A453-469E-99C9-CB8C8B08DB75}" type="pres">
      <dgm:prSet presAssocID="{DDD7985C-FBD3-4C58-9738-BC5EE708B124}" presName="sibTrans" presStyleCnt="0"/>
      <dgm:spPr/>
    </dgm:pt>
    <dgm:pt modelId="{B7CB1F7D-03FF-4C65-BC0B-D621562EAFB8}" type="pres">
      <dgm:prSet presAssocID="{277EB7FF-F464-4CEC-8837-4529E9A02784}" presName="compNode" presStyleCnt="0"/>
      <dgm:spPr/>
    </dgm:pt>
    <dgm:pt modelId="{FA0BA72A-CF82-42C8-9F13-D50A69B202A9}" type="pres">
      <dgm:prSet presAssocID="{277EB7FF-F464-4CEC-8837-4529E9A02784}" presName="bgRect" presStyleLbl="bgShp" presStyleIdx="1" presStyleCnt="3"/>
      <dgm:spPr/>
    </dgm:pt>
    <dgm:pt modelId="{245F5739-988D-4396-8203-2D7B4FE7F69C}" type="pres">
      <dgm:prSet presAssocID="{277EB7FF-F464-4CEC-8837-4529E9A0278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sconnected"/>
        </a:ext>
      </dgm:extLst>
    </dgm:pt>
    <dgm:pt modelId="{77600E38-20D9-4C09-8892-6406848ED930}" type="pres">
      <dgm:prSet presAssocID="{277EB7FF-F464-4CEC-8837-4529E9A02784}" presName="spaceRect" presStyleCnt="0"/>
      <dgm:spPr/>
    </dgm:pt>
    <dgm:pt modelId="{C658E4E4-5FB4-42E5-8513-499463179522}" type="pres">
      <dgm:prSet presAssocID="{277EB7FF-F464-4CEC-8837-4529E9A02784}" presName="parTx" presStyleLbl="revTx" presStyleIdx="1" presStyleCnt="3">
        <dgm:presLayoutVars>
          <dgm:chMax val="0"/>
          <dgm:chPref val="0"/>
        </dgm:presLayoutVars>
      </dgm:prSet>
      <dgm:spPr/>
    </dgm:pt>
    <dgm:pt modelId="{6081E3D8-F81E-4EC0-A4A4-976CDE6AB345}" type="pres">
      <dgm:prSet presAssocID="{47089030-FFA8-406C-95DE-224EC1D179A4}" presName="sibTrans" presStyleCnt="0"/>
      <dgm:spPr/>
    </dgm:pt>
    <dgm:pt modelId="{DE5BC596-B7EE-48E2-A4D5-924C31FBCF40}" type="pres">
      <dgm:prSet presAssocID="{1BFB448E-A92D-4B57-ACA5-C08AAE581745}" presName="compNode" presStyleCnt="0"/>
      <dgm:spPr/>
    </dgm:pt>
    <dgm:pt modelId="{C838DA76-D7F6-4213-875F-D6DB3C867F38}" type="pres">
      <dgm:prSet presAssocID="{1BFB448E-A92D-4B57-ACA5-C08AAE581745}" presName="bgRect" presStyleLbl="bgShp" presStyleIdx="2" presStyleCnt="3"/>
      <dgm:spPr/>
    </dgm:pt>
    <dgm:pt modelId="{21BEFFE2-B3A8-4803-B3CF-E837059BE129}" type="pres">
      <dgm:prSet presAssocID="{1BFB448E-A92D-4B57-ACA5-C08AAE58174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1AE5262E-070C-49A9-8FE9-7AF9C80D8E21}" type="pres">
      <dgm:prSet presAssocID="{1BFB448E-A92D-4B57-ACA5-C08AAE581745}" presName="spaceRect" presStyleCnt="0"/>
      <dgm:spPr/>
    </dgm:pt>
    <dgm:pt modelId="{E5B58424-E4BA-4CF0-A2E5-D1525C0242DF}" type="pres">
      <dgm:prSet presAssocID="{1BFB448E-A92D-4B57-ACA5-C08AAE58174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7DD35453-DA37-434C-A2F3-49F0D7B440B0}" type="presOf" srcId="{D8054181-EF6D-43AE-B52C-6C8CD4795E9F}" destId="{9FD8BD73-9314-4BDD-8C36-BE5C8E38A38D}" srcOrd="0" destOrd="0" presId="urn:microsoft.com/office/officeart/2018/2/layout/IconVerticalSolidList"/>
    <dgm:cxn modelId="{DA59DC53-C442-4674-BCF0-E6BAC5BFCC55}" type="presOf" srcId="{1BFB448E-A92D-4B57-ACA5-C08AAE581745}" destId="{E5B58424-E4BA-4CF0-A2E5-D1525C0242DF}" srcOrd="0" destOrd="0" presId="urn:microsoft.com/office/officeart/2018/2/layout/IconVerticalSolidList"/>
    <dgm:cxn modelId="{33FE7059-396F-40E4-99FD-1B8D7160837C}" srcId="{D8054181-EF6D-43AE-B52C-6C8CD4795E9F}" destId="{1951A875-3831-40E3-AF9B-539D21D99E0C}" srcOrd="0" destOrd="0" parTransId="{9162B5FE-5918-4410-9E05-DC257420A2FD}" sibTransId="{DDD7985C-FBD3-4C58-9738-BC5EE708B124}"/>
    <dgm:cxn modelId="{9391118F-326F-4CD8-A05E-BB1343BE68B7}" srcId="{D8054181-EF6D-43AE-B52C-6C8CD4795E9F}" destId="{277EB7FF-F464-4CEC-8837-4529E9A02784}" srcOrd="1" destOrd="0" parTransId="{7ED47ECB-2334-4542-93A3-B3707BF4798D}" sibTransId="{47089030-FFA8-406C-95DE-224EC1D179A4}"/>
    <dgm:cxn modelId="{8BD2AF91-BE7E-4DED-9F9C-C64397637696}" srcId="{D8054181-EF6D-43AE-B52C-6C8CD4795E9F}" destId="{1BFB448E-A92D-4B57-ACA5-C08AAE581745}" srcOrd="2" destOrd="0" parTransId="{0B78F193-6A93-439F-BA74-2FB06595B285}" sibTransId="{02E3B5E5-BC79-484E-9C72-EEFC3B458252}"/>
    <dgm:cxn modelId="{43243593-F686-4D08-92C1-5B6ED97B1652}" type="presOf" srcId="{277EB7FF-F464-4CEC-8837-4529E9A02784}" destId="{C658E4E4-5FB4-42E5-8513-499463179522}" srcOrd="0" destOrd="0" presId="urn:microsoft.com/office/officeart/2018/2/layout/IconVerticalSolidList"/>
    <dgm:cxn modelId="{2403D0F7-7FE2-4498-908F-3D0EEB5C8211}" type="presOf" srcId="{1951A875-3831-40E3-AF9B-539D21D99E0C}" destId="{5625366D-A89B-45E3-A5B4-1BFE59C28B69}" srcOrd="0" destOrd="0" presId="urn:microsoft.com/office/officeart/2018/2/layout/IconVerticalSolidList"/>
    <dgm:cxn modelId="{F597EA6B-49C3-423D-AA3D-0F055AC1EBE5}" type="presParOf" srcId="{9FD8BD73-9314-4BDD-8C36-BE5C8E38A38D}" destId="{C340A816-5CA0-465D-8A39-A421810E84C8}" srcOrd="0" destOrd="0" presId="urn:microsoft.com/office/officeart/2018/2/layout/IconVerticalSolidList"/>
    <dgm:cxn modelId="{9A3A5197-D763-428C-9886-7F28FC2DC757}" type="presParOf" srcId="{C340A816-5CA0-465D-8A39-A421810E84C8}" destId="{F3672F9B-5C74-40FC-B39B-B2BF6E050417}" srcOrd="0" destOrd="0" presId="urn:microsoft.com/office/officeart/2018/2/layout/IconVerticalSolidList"/>
    <dgm:cxn modelId="{64BE31F0-11FD-4C07-A9F4-5039553DEEED}" type="presParOf" srcId="{C340A816-5CA0-465D-8A39-A421810E84C8}" destId="{C08D3CC1-3BC9-43A3-A9A1-856BC168ABC7}" srcOrd="1" destOrd="0" presId="urn:microsoft.com/office/officeart/2018/2/layout/IconVerticalSolidList"/>
    <dgm:cxn modelId="{733B1903-9E19-45B6-BB64-393292649A11}" type="presParOf" srcId="{C340A816-5CA0-465D-8A39-A421810E84C8}" destId="{95DFC70E-0E5F-4332-BB9F-852E35253239}" srcOrd="2" destOrd="0" presId="urn:microsoft.com/office/officeart/2018/2/layout/IconVerticalSolidList"/>
    <dgm:cxn modelId="{646766E1-C9A4-42E2-B416-8EAA917E79FC}" type="presParOf" srcId="{C340A816-5CA0-465D-8A39-A421810E84C8}" destId="{5625366D-A89B-45E3-A5B4-1BFE59C28B69}" srcOrd="3" destOrd="0" presId="urn:microsoft.com/office/officeart/2018/2/layout/IconVerticalSolidList"/>
    <dgm:cxn modelId="{1F19FB0B-EE0D-413F-B6A4-20E8C5CAB727}" type="presParOf" srcId="{9FD8BD73-9314-4BDD-8C36-BE5C8E38A38D}" destId="{2405F74B-A453-469E-99C9-CB8C8B08DB75}" srcOrd="1" destOrd="0" presId="urn:microsoft.com/office/officeart/2018/2/layout/IconVerticalSolidList"/>
    <dgm:cxn modelId="{0ED14F4F-3F83-486E-88A6-F2EA0C522C27}" type="presParOf" srcId="{9FD8BD73-9314-4BDD-8C36-BE5C8E38A38D}" destId="{B7CB1F7D-03FF-4C65-BC0B-D621562EAFB8}" srcOrd="2" destOrd="0" presId="urn:microsoft.com/office/officeart/2018/2/layout/IconVerticalSolidList"/>
    <dgm:cxn modelId="{1D343092-9F22-40B0-ACBC-E83CF87C1567}" type="presParOf" srcId="{B7CB1F7D-03FF-4C65-BC0B-D621562EAFB8}" destId="{FA0BA72A-CF82-42C8-9F13-D50A69B202A9}" srcOrd="0" destOrd="0" presId="urn:microsoft.com/office/officeart/2018/2/layout/IconVerticalSolidList"/>
    <dgm:cxn modelId="{8B67D794-2EFB-40BD-950E-4280987E96E4}" type="presParOf" srcId="{B7CB1F7D-03FF-4C65-BC0B-D621562EAFB8}" destId="{245F5739-988D-4396-8203-2D7B4FE7F69C}" srcOrd="1" destOrd="0" presId="urn:microsoft.com/office/officeart/2018/2/layout/IconVerticalSolidList"/>
    <dgm:cxn modelId="{566AC0D5-0EAE-4F1B-8DBD-6BA4C54466F1}" type="presParOf" srcId="{B7CB1F7D-03FF-4C65-BC0B-D621562EAFB8}" destId="{77600E38-20D9-4C09-8892-6406848ED930}" srcOrd="2" destOrd="0" presId="urn:microsoft.com/office/officeart/2018/2/layout/IconVerticalSolidList"/>
    <dgm:cxn modelId="{269F1711-7DFD-4C64-B816-9DB276F0CC73}" type="presParOf" srcId="{B7CB1F7D-03FF-4C65-BC0B-D621562EAFB8}" destId="{C658E4E4-5FB4-42E5-8513-499463179522}" srcOrd="3" destOrd="0" presId="urn:microsoft.com/office/officeart/2018/2/layout/IconVerticalSolidList"/>
    <dgm:cxn modelId="{9B2D0805-9885-4409-B28C-91455FEDE25C}" type="presParOf" srcId="{9FD8BD73-9314-4BDD-8C36-BE5C8E38A38D}" destId="{6081E3D8-F81E-4EC0-A4A4-976CDE6AB345}" srcOrd="3" destOrd="0" presId="urn:microsoft.com/office/officeart/2018/2/layout/IconVerticalSolidList"/>
    <dgm:cxn modelId="{4790C9C7-9823-49AB-87D1-22827415A21D}" type="presParOf" srcId="{9FD8BD73-9314-4BDD-8C36-BE5C8E38A38D}" destId="{DE5BC596-B7EE-48E2-A4D5-924C31FBCF40}" srcOrd="4" destOrd="0" presId="urn:microsoft.com/office/officeart/2018/2/layout/IconVerticalSolidList"/>
    <dgm:cxn modelId="{0143768F-E11F-404A-B13A-92CE08121542}" type="presParOf" srcId="{DE5BC596-B7EE-48E2-A4D5-924C31FBCF40}" destId="{C838DA76-D7F6-4213-875F-D6DB3C867F38}" srcOrd="0" destOrd="0" presId="urn:microsoft.com/office/officeart/2018/2/layout/IconVerticalSolidList"/>
    <dgm:cxn modelId="{6D817D9B-CE10-4774-8D58-FCA0F2FFD738}" type="presParOf" srcId="{DE5BC596-B7EE-48E2-A4D5-924C31FBCF40}" destId="{21BEFFE2-B3A8-4803-B3CF-E837059BE129}" srcOrd="1" destOrd="0" presId="urn:microsoft.com/office/officeart/2018/2/layout/IconVerticalSolidList"/>
    <dgm:cxn modelId="{93EF2E41-7B89-4083-BD59-1FE9BD6A0E6E}" type="presParOf" srcId="{DE5BC596-B7EE-48E2-A4D5-924C31FBCF40}" destId="{1AE5262E-070C-49A9-8FE9-7AF9C80D8E21}" srcOrd="2" destOrd="0" presId="urn:microsoft.com/office/officeart/2018/2/layout/IconVerticalSolidList"/>
    <dgm:cxn modelId="{F0EDA0AF-AB8E-4650-A791-77A7EFE775B1}" type="presParOf" srcId="{DE5BC596-B7EE-48E2-A4D5-924C31FBCF40}" destId="{E5B58424-E4BA-4CF0-A2E5-D1525C0242D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EA42E9-B688-44E3-81D3-FFC40D78234F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909369FE-2CE4-4B10-8B2C-EF3237CB10BA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Compared to the Riemann sum method to calculated polarization, ANN techniques are much more </a:t>
          </a:r>
          <a:r>
            <a:rPr lang="en-US" err="1"/>
            <a:t>accuarate</a:t>
          </a:r>
          <a:r>
            <a:rPr lang="en-US"/>
            <a:t> in comparison which reduced measurement errors from 7% to 2%. </a:t>
          </a:r>
        </a:p>
      </dgm:t>
    </dgm:pt>
    <dgm:pt modelId="{CB4ACCFF-D6EF-4FAF-A718-A69213B96CA3}" type="parTrans" cxnId="{F25418F7-A021-4580-BEE6-868C74502A94}">
      <dgm:prSet/>
      <dgm:spPr/>
      <dgm:t>
        <a:bodyPr/>
        <a:lstStyle/>
        <a:p>
          <a:endParaRPr lang="en-US"/>
        </a:p>
      </dgm:t>
    </dgm:pt>
    <dgm:pt modelId="{9CA65471-96A2-433D-A4EF-F7A1913F47FE}" type="sibTrans" cxnId="{F25418F7-A021-4580-BEE6-868C74502A94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338BC1C7-44E9-4F27-A5DD-CE86C6174614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There is a least one hidden layer with a non-linear activation, therefore we can approximate the unknown behavior via ANN</a:t>
          </a:r>
        </a:p>
      </dgm:t>
    </dgm:pt>
    <dgm:pt modelId="{4F4716DC-9378-4E6E-A9BC-C363FFC09A8A}" type="parTrans" cxnId="{4BA595D0-507C-4DE1-BF6A-646F38349F78}">
      <dgm:prSet/>
      <dgm:spPr/>
      <dgm:t>
        <a:bodyPr/>
        <a:lstStyle/>
        <a:p>
          <a:endParaRPr lang="en-US"/>
        </a:p>
      </dgm:t>
    </dgm:pt>
    <dgm:pt modelId="{E7B8F142-CD51-4361-A5EF-96A15C727995}" type="sibTrans" cxnId="{4BA595D0-507C-4DE1-BF6A-646F38349F7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7478622-F164-4B6E-8699-103BEC969025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Even with added Gaussian noise to make the deuteron signal less discernable, ANN can be trained to filter out the noise and measure the true polarization of a signal</a:t>
          </a:r>
          <a:r>
            <a:rPr lang="en-US">
              <a:latin typeface="Calibri Light" panose="020F0302020204030204"/>
            </a:rPr>
            <a:t> by noise that is 10x stronger than that of a signal</a:t>
          </a:r>
          <a:endParaRPr lang="en-US"/>
        </a:p>
      </dgm:t>
    </dgm:pt>
    <dgm:pt modelId="{E23C8B0A-017B-4A06-8383-3BD38A644737}" type="parTrans" cxnId="{02A3A048-1563-4B86-A0F9-428AE34E9471}">
      <dgm:prSet/>
      <dgm:spPr/>
      <dgm:t>
        <a:bodyPr/>
        <a:lstStyle/>
        <a:p>
          <a:endParaRPr lang="en-US"/>
        </a:p>
      </dgm:t>
    </dgm:pt>
    <dgm:pt modelId="{B1891A0A-4F81-4341-8365-521900CE52EE}" type="sibTrans" cxnId="{02A3A048-1563-4B86-A0F9-428AE34E9471}">
      <dgm:prSet/>
      <dgm:spPr/>
      <dgm:t>
        <a:bodyPr/>
        <a:lstStyle/>
        <a:p>
          <a:endParaRPr lang="en-US"/>
        </a:p>
      </dgm:t>
    </dgm:pt>
    <dgm:pt modelId="{F5B6669E-B4A2-4446-8A17-5D35AAA741F0}">
      <dgm:prSet phldr="0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b="0"/>
            <a:t>Causes of error</a:t>
          </a:r>
          <a:r>
            <a:rPr lang="en-US" b="0">
              <a:latin typeface="Calibri Light" panose="020F0302020204030204"/>
            </a:rPr>
            <a:t>:</a:t>
          </a:r>
          <a:r>
            <a:rPr lang="en-US" b="0"/>
            <a:t> Background noise and noise periodicity, λ/2 cable length that signal passes through, Q-curve shape and centering, Inductance-Capacitance (LC) Relations, Radiofrequency (RF) reflections and interference modes (especially within cable), Slight variations in temperature.</a:t>
          </a:r>
        </a:p>
      </dgm:t>
    </dgm:pt>
    <dgm:pt modelId="{3CACAF1B-C89F-452A-9F09-91F2F68AF22D}" type="parTrans" cxnId="{2C9A8BC4-C19C-4633-A783-25254BF99842}">
      <dgm:prSet/>
      <dgm:spPr/>
    </dgm:pt>
    <dgm:pt modelId="{2B0BB839-7F82-4023-A169-4932EF6FF150}" type="sibTrans" cxnId="{2C9A8BC4-C19C-4633-A783-25254BF99842}">
      <dgm:prSet/>
      <dgm:spPr/>
      <dgm:t>
        <a:bodyPr/>
        <a:lstStyle/>
        <a:p>
          <a:endParaRPr lang="en-US"/>
        </a:p>
      </dgm:t>
    </dgm:pt>
    <dgm:pt modelId="{3FF073E5-CA14-4111-9733-5ACD23D4F2D0}" type="pres">
      <dgm:prSet presAssocID="{F8EA42E9-B688-44E3-81D3-FFC40D78234F}" presName="root" presStyleCnt="0">
        <dgm:presLayoutVars>
          <dgm:dir/>
          <dgm:resizeHandles val="exact"/>
        </dgm:presLayoutVars>
      </dgm:prSet>
      <dgm:spPr/>
    </dgm:pt>
    <dgm:pt modelId="{F826486F-808D-405F-A46A-4302DC1FC331}" type="pres">
      <dgm:prSet presAssocID="{909369FE-2CE4-4B10-8B2C-EF3237CB10BA}" presName="compNode" presStyleCnt="0"/>
      <dgm:spPr/>
    </dgm:pt>
    <dgm:pt modelId="{8300093B-22C4-4DB0-ADD8-51AF0F2C9448}" type="pres">
      <dgm:prSet presAssocID="{909369FE-2CE4-4B10-8B2C-EF3237CB10BA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9A4E1A30-02C4-4DD1-9DA2-5A5E2C325998}" type="pres">
      <dgm:prSet presAssocID="{909369FE-2CE4-4B10-8B2C-EF3237CB10BA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rawing Compass"/>
        </a:ext>
      </dgm:extLst>
    </dgm:pt>
    <dgm:pt modelId="{9B729005-80DD-48B4-AA6C-2BB61984CE50}" type="pres">
      <dgm:prSet presAssocID="{909369FE-2CE4-4B10-8B2C-EF3237CB10BA}" presName="spaceRect" presStyleCnt="0"/>
      <dgm:spPr/>
    </dgm:pt>
    <dgm:pt modelId="{04D343B0-4F9D-4DF9-9B7C-FB694B68CD9E}" type="pres">
      <dgm:prSet presAssocID="{909369FE-2CE4-4B10-8B2C-EF3237CB10BA}" presName="textRect" presStyleLbl="revTx" presStyleIdx="0" presStyleCnt="4">
        <dgm:presLayoutVars>
          <dgm:chMax val="1"/>
          <dgm:chPref val="1"/>
        </dgm:presLayoutVars>
      </dgm:prSet>
      <dgm:spPr/>
    </dgm:pt>
    <dgm:pt modelId="{1E55E190-3576-4273-BEF4-606960F4D913}" type="pres">
      <dgm:prSet presAssocID="{9CA65471-96A2-433D-A4EF-F7A1913F47FE}" presName="sibTrans" presStyleCnt="0"/>
      <dgm:spPr/>
    </dgm:pt>
    <dgm:pt modelId="{8C34E98A-A7CE-4030-B716-B7905E172C30}" type="pres">
      <dgm:prSet presAssocID="{F5B6669E-B4A2-4446-8A17-5D35AAA741F0}" presName="compNode" presStyleCnt="0"/>
      <dgm:spPr/>
    </dgm:pt>
    <dgm:pt modelId="{916C04AF-8062-4B4A-A0E0-28534E8DEA0C}" type="pres">
      <dgm:prSet presAssocID="{F5B6669E-B4A2-4446-8A17-5D35AAA741F0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65610F51-4509-46A0-A924-B5295A47BCB0}" type="pres">
      <dgm:prSet presAssocID="{F5B6669E-B4A2-4446-8A17-5D35AAA741F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sconnected"/>
        </a:ext>
      </dgm:extLst>
    </dgm:pt>
    <dgm:pt modelId="{41E63EDB-97BF-41AD-8124-29B703079C58}" type="pres">
      <dgm:prSet presAssocID="{F5B6669E-B4A2-4446-8A17-5D35AAA741F0}" presName="spaceRect" presStyleCnt="0"/>
      <dgm:spPr/>
    </dgm:pt>
    <dgm:pt modelId="{065842BA-B3EC-4CBE-958F-E8FB81397D3A}" type="pres">
      <dgm:prSet presAssocID="{F5B6669E-B4A2-4446-8A17-5D35AAA741F0}" presName="textRect" presStyleLbl="revTx" presStyleIdx="1" presStyleCnt="4">
        <dgm:presLayoutVars>
          <dgm:chMax val="1"/>
          <dgm:chPref val="1"/>
        </dgm:presLayoutVars>
      </dgm:prSet>
      <dgm:spPr/>
    </dgm:pt>
    <dgm:pt modelId="{B737B511-502D-4E41-9A5F-03F500E0BFE6}" type="pres">
      <dgm:prSet presAssocID="{2B0BB839-7F82-4023-A169-4932EF6FF150}" presName="sibTrans" presStyleCnt="0"/>
      <dgm:spPr/>
    </dgm:pt>
    <dgm:pt modelId="{1F7A48A4-5FFA-482E-9B1C-1E23488B116F}" type="pres">
      <dgm:prSet presAssocID="{338BC1C7-44E9-4F27-A5DD-CE86C6174614}" presName="compNode" presStyleCnt="0"/>
      <dgm:spPr/>
    </dgm:pt>
    <dgm:pt modelId="{89F9524C-3262-4666-8EE0-32E47E30CF3C}" type="pres">
      <dgm:prSet presAssocID="{338BC1C7-44E9-4F27-A5DD-CE86C6174614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B7E077E7-6444-4ADC-A634-6334EDB3DC03}" type="pres">
      <dgm:prSet presAssocID="{338BC1C7-44E9-4F27-A5DD-CE86C6174614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B74542C5-F2CA-43CA-B73B-2DD9A40EB2EC}" type="pres">
      <dgm:prSet presAssocID="{338BC1C7-44E9-4F27-A5DD-CE86C6174614}" presName="spaceRect" presStyleCnt="0"/>
      <dgm:spPr/>
    </dgm:pt>
    <dgm:pt modelId="{7D0C8BA9-4552-490A-AFA0-CA0789A5495A}" type="pres">
      <dgm:prSet presAssocID="{338BC1C7-44E9-4F27-A5DD-CE86C6174614}" presName="textRect" presStyleLbl="revTx" presStyleIdx="2" presStyleCnt="4">
        <dgm:presLayoutVars>
          <dgm:chMax val="1"/>
          <dgm:chPref val="1"/>
        </dgm:presLayoutVars>
      </dgm:prSet>
      <dgm:spPr/>
    </dgm:pt>
    <dgm:pt modelId="{81DCBD60-4E60-4EC1-A2BA-9B4E478303B1}" type="pres">
      <dgm:prSet presAssocID="{E7B8F142-CD51-4361-A5EF-96A15C727995}" presName="sibTrans" presStyleCnt="0"/>
      <dgm:spPr/>
    </dgm:pt>
    <dgm:pt modelId="{044B9873-3F6B-4F8E-A44E-ABD455EEE986}" type="pres">
      <dgm:prSet presAssocID="{A7478622-F164-4B6E-8699-103BEC969025}" presName="compNode" presStyleCnt="0"/>
      <dgm:spPr/>
    </dgm:pt>
    <dgm:pt modelId="{C30DB04C-3FF4-4E81-86B6-C96029E985C3}" type="pres">
      <dgm:prSet presAssocID="{A7478622-F164-4B6E-8699-103BEC969025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0E47F7EB-5112-47FB-8BFE-1678510D191A}" type="pres">
      <dgm:prSet presAssocID="{A7478622-F164-4B6E-8699-103BEC969025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Voice"/>
        </a:ext>
      </dgm:extLst>
    </dgm:pt>
    <dgm:pt modelId="{6FB406A9-7D0A-4704-A97C-C070329D1798}" type="pres">
      <dgm:prSet presAssocID="{A7478622-F164-4B6E-8699-103BEC969025}" presName="spaceRect" presStyleCnt="0"/>
      <dgm:spPr/>
    </dgm:pt>
    <dgm:pt modelId="{44224A55-B017-4F76-8390-ED09B124A9A2}" type="pres">
      <dgm:prSet presAssocID="{A7478622-F164-4B6E-8699-103BEC969025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861DBC01-143E-4E04-9EFC-99349D4A74D2}" type="presOf" srcId="{A7478622-F164-4B6E-8699-103BEC969025}" destId="{44224A55-B017-4F76-8390-ED09B124A9A2}" srcOrd="0" destOrd="0" presId="urn:microsoft.com/office/officeart/2018/5/layout/IconLeafLabelList"/>
    <dgm:cxn modelId="{01CFB00E-AEB5-4931-8E78-36EE4104E906}" type="presOf" srcId="{F5B6669E-B4A2-4446-8A17-5D35AAA741F0}" destId="{065842BA-B3EC-4CBE-958F-E8FB81397D3A}" srcOrd="0" destOrd="0" presId="urn:microsoft.com/office/officeart/2018/5/layout/IconLeafLabelList"/>
    <dgm:cxn modelId="{02A3A048-1563-4B86-A0F9-428AE34E9471}" srcId="{F8EA42E9-B688-44E3-81D3-FFC40D78234F}" destId="{A7478622-F164-4B6E-8699-103BEC969025}" srcOrd="3" destOrd="0" parTransId="{E23C8B0A-017B-4A06-8383-3BD38A644737}" sibTransId="{B1891A0A-4F81-4341-8365-521900CE52EE}"/>
    <dgm:cxn modelId="{14A1676C-724C-4FE4-A3B1-5022C2236B64}" type="presOf" srcId="{F8EA42E9-B688-44E3-81D3-FFC40D78234F}" destId="{3FF073E5-CA14-4111-9733-5ACD23D4F2D0}" srcOrd="0" destOrd="0" presId="urn:microsoft.com/office/officeart/2018/5/layout/IconLeafLabelList"/>
    <dgm:cxn modelId="{FAC5447F-569A-40DE-8FF3-40F80BCE77B7}" type="presOf" srcId="{338BC1C7-44E9-4F27-A5DD-CE86C6174614}" destId="{7D0C8BA9-4552-490A-AFA0-CA0789A5495A}" srcOrd="0" destOrd="0" presId="urn:microsoft.com/office/officeart/2018/5/layout/IconLeafLabelList"/>
    <dgm:cxn modelId="{57795E8E-AD4A-4873-A7CF-8A2433FE8A68}" type="presOf" srcId="{909369FE-2CE4-4B10-8B2C-EF3237CB10BA}" destId="{04D343B0-4F9D-4DF9-9B7C-FB694B68CD9E}" srcOrd="0" destOrd="0" presId="urn:microsoft.com/office/officeart/2018/5/layout/IconLeafLabelList"/>
    <dgm:cxn modelId="{2C9A8BC4-C19C-4633-A783-25254BF99842}" srcId="{F8EA42E9-B688-44E3-81D3-FFC40D78234F}" destId="{F5B6669E-B4A2-4446-8A17-5D35AAA741F0}" srcOrd="1" destOrd="0" parTransId="{3CACAF1B-C89F-452A-9F09-91F2F68AF22D}" sibTransId="{2B0BB839-7F82-4023-A169-4932EF6FF150}"/>
    <dgm:cxn modelId="{4BA595D0-507C-4DE1-BF6A-646F38349F78}" srcId="{F8EA42E9-B688-44E3-81D3-FFC40D78234F}" destId="{338BC1C7-44E9-4F27-A5DD-CE86C6174614}" srcOrd="2" destOrd="0" parTransId="{4F4716DC-9378-4E6E-A9BC-C363FFC09A8A}" sibTransId="{E7B8F142-CD51-4361-A5EF-96A15C727995}"/>
    <dgm:cxn modelId="{F25418F7-A021-4580-BEE6-868C74502A94}" srcId="{F8EA42E9-B688-44E3-81D3-FFC40D78234F}" destId="{909369FE-2CE4-4B10-8B2C-EF3237CB10BA}" srcOrd="0" destOrd="0" parTransId="{CB4ACCFF-D6EF-4FAF-A718-A69213B96CA3}" sibTransId="{9CA65471-96A2-433D-A4EF-F7A1913F47FE}"/>
    <dgm:cxn modelId="{6CDE7793-42B2-4115-B4A1-BBC5DE5325B9}" type="presParOf" srcId="{3FF073E5-CA14-4111-9733-5ACD23D4F2D0}" destId="{F826486F-808D-405F-A46A-4302DC1FC331}" srcOrd="0" destOrd="0" presId="urn:microsoft.com/office/officeart/2018/5/layout/IconLeafLabelList"/>
    <dgm:cxn modelId="{1F0E04F6-224B-4C85-9DEE-A176F9B5C3EE}" type="presParOf" srcId="{F826486F-808D-405F-A46A-4302DC1FC331}" destId="{8300093B-22C4-4DB0-ADD8-51AF0F2C9448}" srcOrd="0" destOrd="0" presId="urn:microsoft.com/office/officeart/2018/5/layout/IconLeafLabelList"/>
    <dgm:cxn modelId="{5E0AD3E2-0547-4224-9988-EE55EDBAED91}" type="presParOf" srcId="{F826486F-808D-405F-A46A-4302DC1FC331}" destId="{9A4E1A30-02C4-4DD1-9DA2-5A5E2C325998}" srcOrd="1" destOrd="0" presId="urn:microsoft.com/office/officeart/2018/5/layout/IconLeafLabelList"/>
    <dgm:cxn modelId="{6B5D416E-252C-4C0B-9961-971FAF392C95}" type="presParOf" srcId="{F826486F-808D-405F-A46A-4302DC1FC331}" destId="{9B729005-80DD-48B4-AA6C-2BB61984CE50}" srcOrd="2" destOrd="0" presId="urn:microsoft.com/office/officeart/2018/5/layout/IconLeafLabelList"/>
    <dgm:cxn modelId="{3689DD73-5B9E-4308-944B-B36DE52D7EAA}" type="presParOf" srcId="{F826486F-808D-405F-A46A-4302DC1FC331}" destId="{04D343B0-4F9D-4DF9-9B7C-FB694B68CD9E}" srcOrd="3" destOrd="0" presId="urn:microsoft.com/office/officeart/2018/5/layout/IconLeafLabelList"/>
    <dgm:cxn modelId="{2F726811-B0CC-44D8-AF70-691B8651791E}" type="presParOf" srcId="{3FF073E5-CA14-4111-9733-5ACD23D4F2D0}" destId="{1E55E190-3576-4273-BEF4-606960F4D913}" srcOrd="1" destOrd="0" presId="urn:microsoft.com/office/officeart/2018/5/layout/IconLeafLabelList"/>
    <dgm:cxn modelId="{E3F4D511-FF90-4420-B557-6C94230F9EEF}" type="presParOf" srcId="{3FF073E5-CA14-4111-9733-5ACD23D4F2D0}" destId="{8C34E98A-A7CE-4030-B716-B7905E172C30}" srcOrd="2" destOrd="0" presId="urn:microsoft.com/office/officeart/2018/5/layout/IconLeafLabelList"/>
    <dgm:cxn modelId="{A1C8C9BE-23A3-4E33-9FB8-351028BB99BD}" type="presParOf" srcId="{8C34E98A-A7CE-4030-B716-B7905E172C30}" destId="{916C04AF-8062-4B4A-A0E0-28534E8DEA0C}" srcOrd="0" destOrd="0" presId="urn:microsoft.com/office/officeart/2018/5/layout/IconLeafLabelList"/>
    <dgm:cxn modelId="{2A0F4E19-A5CC-4D09-84B8-9FB180600403}" type="presParOf" srcId="{8C34E98A-A7CE-4030-B716-B7905E172C30}" destId="{65610F51-4509-46A0-A924-B5295A47BCB0}" srcOrd="1" destOrd="0" presId="urn:microsoft.com/office/officeart/2018/5/layout/IconLeafLabelList"/>
    <dgm:cxn modelId="{0B012B1B-83EE-4080-89E5-352E01617C10}" type="presParOf" srcId="{8C34E98A-A7CE-4030-B716-B7905E172C30}" destId="{41E63EDB-97BF-41AD-8124-29B703079C58}" srcOrd="2" destOrd="0" presId="urn:microsoft.com/office/officeart/2018/5/layout/IconLeafLabelList"/>
    <dgm:cxn modelId="{CA3D668B-D2F5-499E-9551-3FC522562791}" type="presParOf" srcId="{8C34E98A-A7CE-4030-B716-B7905E172C30}" destId="{065842BA-B3EC-4CBE-958F-E8FB81397D3A}" srcOrd="3" destOrd="0" presId="urn:microsoft.com/office/officeart/2018/5/layout/IconLeafLabelList"/>
    <dgm:cxn modelId="{DA2ACE9B-ED68-4059-8B8A-7BC572254AEF}" type="presParOf" srcId="{3FF073E5-CA14-4111-9733-5ACD23D4F2D0}" destId="{B737B511-502D-4E41-9A5F-03F500E0BFE6}" srcOrd="3" destOrd="0" presId="urn:microsoft.com/office/officeart/2018/5/layout/IconLeafLabelList"/>
    <dgm:cxn modelId="{931DDA38-BB29-4C5E-98B6-888536F68C8E}" type="presParOf" srcId="{3FF073E5-CA14-4111-9733-5ACD23D4F2D0}" destId="{1F7A48A4-5FFA-482E-9B1C-1E23488B116F}" srcOrd="4" destOrd="0" presId="urn:microsoft.com/office/officeart/2018/5/layout/IconLeafLabelList"/>
    <dgm:cxn modelId="{61C349D3-95BE-4A8B-8E43-624A0F6B2CEB}" type="presParOf" srcId="{1F7A48A4-5FFA-482E-9B1C-1E23488B116F}" destId="{89F9524C-3262-4666-8EE0-32E47E30CF3C}" srcOrd="0" destOrd="0" presId="urn:microsoft.com/office/officeart/2018/5/layout/IconLeafLabelList"/>
    <dgm:cxn modelId="{757A7E65-B6D2-4348-91F6-B209079736C0}" type="presParOf" srcId="{1F7A48A4-5FFA-482E-9B1C-1E23488B116F}" destId="{B7E077E7-6444-4ADC-A634-6334EDB3DC03}" srcOrd="1" destOrd="0" presId="urn:microsoft.com/office/officeart/2018/5/layout/IconLeafLabelList"/>
    <dgm:cxn modelId="{DB2705F6-2140-4EAF-ACEB-127633E1D11B}" type="presParOf" srcId="{1F7A48A4-5FFA-482E-9B1C-1E23488B116F}" destId="{B74542C5-F2CA-43CA-B73B-2DD9A40EB2EC}" srcOrd="2" destOrd="0" presId="urn:microsoft.com/office/officeart/2018/5/layout/IconLeafLabelList"/>
    <dgm:cxn modelId="{5B150D1E-EDC9-4A49-999F-2CE880F51AB8}" type="presParOf" srcId="{1F7A48A4-5FFA-482E-9B1C-1E23488B116F}" destId="{7D0C8BA9-4552-490A-AFA0-CA0789A5495A}" srcOrd="3" destOrd="0" presId="urn:microsoft.com/office/officeart/2018/5/layout/IconLeafLabelList"/>
    <dgm:cxn modelId="{3B133A4B-B881-4A33-965F-DB278D0615B1}" type="presParOf" srcId="{3FF073E5-CA14-4111-9733-5ACD23D4F2D0}" destId="{81DCBD60-4E60-4EC1-A2BA-9B4E478303B1}" srcOrd="5" destOrd="0" presId="urn:microsoft.com/office/officeart/2018/5/layout/IconLeafLabelList"/>
    <dgm:cxn modelId="{EA72911D-7618-411F-B2C4-6ACFC818F41C}" type="presParOf" srcId="{3FF073E5-CA14-4111-9733-5ACD23D4F2D0}" destId="{044B9873-3F6B-4F8E-A44E-ABD455EEE986}" srcOrd="6" destOrd="0" presId="urn:microsoft.com/office/officeart/2018/5/layout/IconLeafLabelList"/>
    <dgm:cxn modelId="{AC91EF48-5AF4-4663-AE90-4EC73BFDDF1B}" type="presParOf" srcId="{044B9873-3F6B-4F8E-A44E-ABD455EEE986}" destId="{C30DB04C-3FF4-4E81-86B6-C96029E985C3}" srcOrd="0" destOrd="0" presId="urn:microsoft.com/office/officeart/2018/5/layout/IconLeafLabelList"/>
    <dgm:cxn modelId="{2FE41C2B-6AC1-46A0-ADD5-1BC0415639F1}" type="presParOf" srcId="{044B9873-3F6B-4F8E-A44E-ABD455EEE986}" destId="{0E47F7EB-5112-47FB-8BFE-1678510D191A}" srcOrd="1" destOrd="0" presId="urn:microsoft.com/office/officeart/2018/5/layout/IconLeafLabelList"/>
    <dgm:cxn modelId="{B0197C36-8331-498B-810D-3B290F3BBF08}" type="presParOf" srcId="{044B9873-3F6B-4F8E-A44E-ABD455EEE986}" destId="{6FB406A9-7D0A-4704-A97C-C070329D1798}" srcOrd="2" destOrd="0" presId="urn:microsoft.com/office/officeart/2018/5/layout/IconLeafLabelList"/>
    <dgm:cxn modelId="{1BBFFCCD-FE54-4C2C-9138-DDB4D54B95E4}" type="presParOf" srcId="{044B9873-3F6B-4F8E-A44E-ABD455EEE986}" destId="{44224A55-B017-4F76-8390-ED09B124A9A2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1A2A3B-34E7-4350-83B7-B5F81D412722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DC0DA6DC-784F-48C4-BBDD-EC663FCFA697}">
      <dgm:prSet/>
      <dgm:spPr/>
      <dgm:t>
        <a:bodyPr/>
        <a:lstStyle/>
        <a:p>
          <a:r>
            <a:rPr lang="en-US"/>
            <a:t>ANN can allow for the efficient filtering of background noise from deuteron signal (could also be applied to any NMR signal)</a:t>
          </a:r>
        </a:p>
      </dgm:t>
    </dgm:pt>
    <dgm:pt modelId="{CDF0648C-5D09-4BC4-8983-6F83EAC79436}" type="parTrans" cxnId="{43930509-E688-44CE-9A27-7F52FE82C46F}">
      <dgm:prSet/>
      <dgm:spPr/>
      <dgm:t>
        <a:bodyPr/>
        <a:lstStyle/>
        <a:p>
          <a:endParaRPr lang="en-US"/>
        </a:p>
      </dgm:t>
    </dgm:pt>
    <dgm:pt modelId="{DBBD0209-4320-44DB-A45B-0FFD3FB0AF2F}" type="sibTrans" cxnId="{43930509-E688-44CE-9A27-7F52FE82C46F}">
      <dgm:prSet/>
      <dgm:spPr/>
      <dgm:t>
        <a:bodyPr/>
        <a:lstStyle/>
        <a:p>
          <a:endParaRPr lang="en-US"/>
        </a:p>
      </dgm:t>
    </dgm:pt>
    <dgm:pt modelId="{2D1FD66F-2478-4CDD-916D-36C1BFBBB69D}">
      <dgm:prSet/>
      <dgm:spPr/>
      <dgm:t>
        <a:bodyPr/>
        <a:lstStyle/>
        <a:p>
          <a:r>
            <a:rPr lang="en-US"/>
            <a:t>The adaptability of the ANN allows for changes in baseline and scanning range of an NMR to quickly and easily be considered</a:t>
          </a:r>
        </a:p>
      </dgm:t>
    </dgm:pt>
    <dgm:pt modelId="{4966BC08-EBB2-43A7-A1F1-1D0CCBA1F1A6}" type="parTrans" cxnId="{13FD97EB-211E-4561-BC72-4D0763A9BB8A}">
      <dgm:prSet/>
      <dgm:spPr/>
      <dgm:t>
        <a:bodyPr/>
        <a:lstStyle/>
        <a:p>
          <a:endParaRPr lang="en-US"/>
        </a:p>
      </dgm:t>
    </dgm:pt>
    <dgm:pt modelId="{73C283B1-B71A-4F53-8A80-4A8DABB3BD0E}" type="sibTrans" cxnId="{13FD97EB-211E-4561-BC72-4D0763A9BB8A}">
      <dgm:prSet/>
      <dgm:spPr/>
      <dgm:t>
        <a:bodyPr/>
        <a:lstStyle/>
        <a:p>
          <a:endParaRPr lang="en-US"/>
        </a:p>
      </dgm:t>
    </dgm:pt>
    <dgm:pt modelId="{1B92E48B-C207-4A1F-9626-5179CC6FBDF1}">
      <dgm:prSet/>
      <dgm:spPr/>
      <dgm:t>
        <a:bodyPr/>
        <a:lstStyle/>
        <a:p>
          <a:r>
            <a:rPr lang="en-US"/>
            <a:t>Can also train the ANN to adapt to changes in parameters which are outside the operational parameters of the physical systems</a:t>
          </a:r>
        </a:p>
      </dgm:t>
    </dgm:pt>
    <dgm:pt modelId="{C3028D96-5EBC-47CB-A9F2-C8DC27244CCA}" type="parTrans" cxnId="{15963BD0-2F4A-4E45-A012-64A9593CBB9F}">
      <dgm:prSet/>
      <dgm:spPr/>
      <dgm:t>
        <a:bodyPr/>
        <a:lstStyle/>
        <a:p>
          <a:endParaRPr lang="en-US"/>
        </a:p>
      </dgm:t>
    </dgm:pt>
    <dgm:pt modelId="{A81F094E-70F8-4E09-B720-4DD213DA95DD}" type="sibTrans" cxnId="{15963BD0-2F4A-4E45-A012-64A9593CBB9F}">
      <dgm:prSet/>
      <dgm:spPr/>
      <dgm:t>
        <a:bodyPr/>
        <a:lstStyle/>
        <a:p>
          <a:endParaRPr lang="en-US"/>
        </a:p>
      </dgm:t>
    </dgm:pt>
    <dgm:pt modelId="{723FAA7E-8EAE-4995-821E-16033E28C6A1}">
      <dgm:prSet/>
      <dgm:spPr/>
      <dgm:t>
        <a:bodyPr/>
        <a:lstStyle/>
        <a:p>
          <a:r>
            <a:rPr lang="en-US"/>
            <a:t>For the future: optimize the ANN to train to detect noisy signals caused by internal interference within a λ/2 length cable and filter out noise</a:t>
          </a:r>
        </a:p>
      </dgm:t>
    </dgm:pt>
    <dgm:pt modelId="{EB06B6CA-26DA-4095-8A5F-8A94BC63B7F0}" type="parTrans" cxnId="{2C017476-1B1B-4B03-A9CC-722D68CD4144}">
      <dgm:prSet/>
      <dgm:spPr/>
      <dgm:t>
        <a:bodyPr/>
        <a:lstStyle/>
        <a:p>
          <a:endParaRPr lang="en-US"/>
        </a:p>
      </dgm:t>
    </dgm:pt>
    <dgm:pt modelId="{CB6C8853-DCFD-46C1-B31B-ADBB41B392F9}" type="sibTrans" cxnId="{2C017476-1B1B-4B03-A9CC-722D68CD4144}">
      <dgm:prSet/>
      <dgm:spPr/>
      <dgm:t>
        <a:bodyPr/>
        <a:lstStyle/>
        <a:p>
          <a:endParaRPr lang="en-US"/>
        </a:p>
      </dgm:t>
    </dgm:pt>
    <dgm:pt modelId="{E9EA9058-735D-4C37-B42D-AB0AAACBBE23}" type="pres">
      <dgm:prSet presAssocID="{311A2A3B-34E7-4350-83B7-B5F81D412722}" presName="linear" presStyleCnt="0">
        <dgm:presLayoutVars>
          <dgm:animLvl val="lvl"/>
          <dgm:resizeHandles val="exact"/>
        </dgm:presLayoutVars>
      </dgm:prSet>
      <dgm:spPr/>
    </dgm:pt>
    <dgm:pt modelId="{EBE49CFE-0381-40E5-A7A9-F36CC0C51E97}" type="pres">
      <dgm:prSet presAssocID="{DC0DA6DC-784F-48C4-BBDD-EC663FCFA69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607F921-2C08-42B2-AABA-64400D142D74}" type="pres">
      <dgm:prSet presAssocID="{DBBD0209-4320-44DB-A45B-0FFD3FB0AF2F}" presName="spacer" presStyleCnt="0"/>
      <dgm:spPr/>
    </dgm:pt>
    <dgm:pt modelId="{CA3D5599-997B-4919-B81D-C8AE4659528E}" type="pres">
      <dgm:prSet presAssocID="{2D1FD66F-2478-4CDD-916D-36C1BFBBB69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AB2596B-0958-4E57-9C58-7E607D50D192}" type="pres">
      <dgm:prSet presAssocID="{2D1FD66F-2478-4CDD-916D-36C1BFBBB69D}" presName="childText" presStyleLbl="revTx" presStyleIdx="0" presStyleCnt="1">
        <dgm:presLayoutVars>
          <dgm:bulletEnabled val="1"/>
        </dgm:presLayoutVars>
      </dgm:prSet>
      <dgm:spPr/>
    </dgm:pt>
    <dgm:pt modelId="{478256ED-2FF0-44CA-9779-A15D46C1F589}" type="pres">
      <dgm:prSet presAssocID="{723FAA7E-8EAE-4995-821E-16033E28C6A1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43930509-E688-44CE-9A27-7F52FE82C46F}" srcId="{311A2A3B-34E7-4350-83B7-B5F81D412722}" destId="{DC0DA6DC-784F-48C4-BBDD-EC663FCFA697}" srcOrd="0" destOrd="0" parTransId="{CDF0648C-5D09-4BC4-8983-6F83EAC79436}" sibTransId="{DBBD0209-4320-44DB-A45B-0FFD3FB0AF2F}"/>
    <dgm:cxn modelId="{D29CD722-FD24-4085-83B5-92130A966B1C}" type="presOf" srcId="{DC0DA6DC-784F-48C4-BBDD-EC663FCFA697}" destId="{EBE49CFE-0381-40E5-A7A9-F36CC0C51E97}" srcOrd="0" destOrd="0" presId="urn:microsoft.com/office/officeart/2005/8/layout/vList2"/>
    <dgm:cxn modelId="{2C017476-1B1B-4B03-A9CC-722D68CD4144}" srcId="{311A2A3B-34E7-4350-83B7-B5F81D412722}" destId="{723FAA7E-8EAE-4995-821E-16033E28C6A1}" srcOrd="2" destOrd="0" parTransId="{EB06B6CA-26DA-4095-8A5F-8A94BC63B7F0}" sibTransId="{CB6C8853-DCFD-46C1-B31B-ADBB41B392F9}"/>
    <dgm:cxn modelId="{6E0B1BA6-DDE6-406D-8A60-059E683FD00C}" type="presOf" srcId="{723FAA7E-8EAE-4995-821E-16033E28C6A1}" destId="{478256ED-2FF0-44CA-9779-A15D46C1F589}" srcOrd="0" destOrd="0" presId="urn:microsoft.com/office/officeart/2005/8/layout/vList2"/>
    <dgm:cxn modelId="{3A387EB9-73FF-42D7-AF19-F36DC0E0A0BD}" type="presOf" srcId="{1B92E48B-C207-4A1F-9626-5179CC6FBDF1}" destId="{9AB2596B-0958-4E57-9C58-7E607D50D192}" srcOrd="0" destOrd="0" presId="urn:microsoft.com/office/officeart/2005/8/layout/vList2"/>
    <dgm:cxn modelId="{15963BD0-2F4A-4E45-A012-64A9593CBB9F}" srcId="{2D1FD66F-2478-4CDD-916D-36C1BFBBB69D}" destId="{1B92E48B-C207-4A1F-9626-5179CC6FBDF1}" srcOrd="0" destOrd="0" parTransId="{C3028D96-5EBC-47CB-A9F2-C8DC27244CCA}" sibTransId="{A81F094E-70F8-4E09-B720-4DD213DA95DD}"/>
    <dgm:cxn modelId="{104DEBD8-DAB1-4BE9-BF1B-DFCBE7F36763}" type="presOf" srcId="{311A2A3B-34E7-4350-83B7-B5F81D412722}" destId="{E9EA9058-735D-4C37-B42D-AB0AAACBBE23}" srcOrd="0" destOrd="0" presId="urn:microsoft.com/office/officeart/2005/8/layout/vList2"/>
    <dgm:cxn modelId="{65DD1DE7-F9BA-4CF8-8FF2-51E8D75A8859}" type="presOf" srcId="{2D1FD66F-2478-4CDD-916D-36C1BFBBB69D}" destId="{CA3D5599-997B-4919-B81D-C8AE4659528E}" srcOrd="0" destOrd="0" presId="urn:microsoft.com/office/officeart/2005/8/layout/vList2"/>
    <dgm:cxn modelId="{13FD97EB-211E-4561-BC72-4D0763A9BB8A}" srcId="{311A2A3B-34E7-4350-83B7-B5F81D412722}" destId="{2D1FD66F-2478-4CDD-916D-36C1BFBBB69D}" srcOrd="1" destOrd="0" parTransId="{4966BC08-EBB2-43A7-A1F1-1D0CCBA1F1A6}" sibTransId="{73C283B1-B71A-4F53-8A80-4A8DABB3BD0E}"/>
    <dgm:cxn modelId="{A5CE7449-DC8B-4F46-8A65-E4CB1F2B957F}" type="presParOf" srcId="{E9EA9058-735D-4C37-B42D-AB0AAACBBE23}" destId="{EBE49CFE-0381-40E5-A7A9-F36CC0C51E97}" srcOrd="0" destOrd="0" presId="urn:microsoft.com/office/officeart/2005/8/layout/vList2"/>
    <dgm:cxn modelId="{BD5B6F3A-C702-4577-8368-F56CCA9DE637}" type="presParOf" srcId="{E9EA9058-735D-4C37-B42D-AB0AAACBBE23}" destId="{0607F921-2C08-42B2-AABA-64400D142D74}" srcOrd="1" destOrd="0" presId="urn:microsoft.com/office/officeart/2005/8/layout/vList2"/>
    <dgm:cxn modelId="{BE5D16F0-2641-4D48-9C2D-A50D5D313EF2}" type="presParOf" srcId="{E9EA9058-735D-4C37-B42D-AB0AAACBBE23}" destId="{CA3D5599-997B-4919-B81D-C8AE4659528E}" srcOrd="2" destOrd="0" presId="urn:microsoft.com/office/officeart/2005/8/layout/vList2"/>
    <dgm:cxn modelId="{2E918E2F-5FA7-42E0-A76B-74C6F3B27B21}" type="presParOf" srcId="{E9EA9058-735D-4C37-B42D-AB0AAACBBE23}" destId="{9AB2596B-0958-4E57-9C58-7E607D50D192}" srcOrd="3" destOrd="0" presId="urn:microsoft.com/office/officeart/2005/8/layout/vList2"/>
    <dgm:cxn modelId="{81099135-BBBF-4F5C-8B61-7B27A0CB13D9}" type="presParOf" srcId="{E9EA9058-735D-4C37-B42D-AB0AAACBBE23}" destId="{478256ED-2FF0-44CA-9779-A15D46C1F58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672F9B-5C74-40FC-B39B-B2BF6E050417}">
      <dsp:nvSpPr>
        <dsp:cNvPr id="0" name=""/>
        <dsp:cNvSpPr/>
      </dsp:nvSpPr>
      <dsp:spPr>
        <a:xfrm>
          <a:off x="0" y="502"/>
          <a:ext cx="10972401" cy="117661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8D3CC1-3BC9-43A3-A9A1-856BC168ABC7}">
      <dsp:nvSpPr>
        <dsp:cNvPr id="0" name=""/>
        <dsp:cNvSpPr/>
      </dsp:nvSpPr>
      <dsp:spPr>
        <a:xfrm>
          <a:off x="355927" y="265242"/>
          <a:ext cx="647140" cy="64714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25366D-A89B-45E3-A5B4-1BFE59C28B69}">
      <dsp:nvSpPr>
        <dsp:cNvPr id="0" name=""/>
        <dsp:cNvSpPr/>
      </dsp:nvSpPr>
      <dsp:spPr>
        <a:xfrm>
          <a:off x="1358994" y="502"/>
          <a:ext cx="9613406" cy="1176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526" tIns="124526" rIns="124526" bIns="12452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Neural networks learn (or are trained) by processing examples, each of which contains a known "input" and "result," forming probability-weighted associations between the two, which are stored within the data structure of the net itself.</a:t>
          </a:r>
          <a:r>
            <a:rPr lang="en-US" sz="1900" kern="1200" dirty="0">
              <a:latin typeface="Calibri Light" panose="020F0302020204030204"/>
            </a:rPr>
            <a:t> </a:t>
          </a:r>
          <a:endParaRPr lang="en-US" sz="1900" kern="1200" dirty="0"/>
        </a:p>
      </dsp:txBody>
      <dsp:txXfrm>
        <a:off x="1358994" y="502"/>
        <a:ext cx="9613406" cy="1176618"/>
      </dsp:txXfrm>
    </dsp:sp>
    <dsp:sp modelId="{FA0BA72A-CF82-42C8-9F13-D50A69B202A9}">
      <dsp:nvSpPr>
        <dsp:cNvPr id="0" name=""/>
        <dsp:cNvSpPr/>
      </dsp:nvSpPr>
      <dsp:spPr>
        <a:xfrm>
          <a:off x="0" y="1471276"/>
          <a:ext cx="10972401" cy="117661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5F5739-988D-4396-8203-2D7B4FE7F69C}">
      <dsp:nvSpPr>
        <dsp:cNvPr id="0" name=""/>
        <dsp:cNvSpPr/>
      </dsp:nvSpPr>
      <dsp:spPr>
        <a:xfrm>
          <a:off x="355927" y="1736015"/>
          <a:ext cx="647140" cy="64714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58E4E4-5FB4-42E5-8513-499463179522}">
      <dsp:nvSpPr>
        <dsp:cNvPr id="0" name=""/>
        <dsp:cNvSpPr/>
      </dsp:nvSpPr>
      <dsp:spPr>
        <a:xfrm>
          <a:off x="1358994" y="1471276"/>
          <a:ext cx="9613406" cy="1176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526" tIns="124526" rIns="124526" bIns="12452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The training of a neural network from a given example is usually conducted by determining the difference between the processed output of the network (often a prediction) and a target output. This difference is the error.</a:t>
          </a:r>
          <a:r>
            <a:rPr lang="en-US" sz="1900" kern="1200" dirty="0">
              <a:latin typeface="Calibri Light" panose="020F0302020204030204"/>
            </a:rPr>
            <a:t> </a:t>
          </a:r>
          <a:endParaRPr lang="en-US" sz="1900" kern="1200" dirty="0"/>
        </a:p>
      </dsp:txBody>
      <dsp:txXfrm>
        <a:off x="1358994" y="1471276"/>
        <a:ext cx="9613406" cy="1176618"/>
      </dsp:txXfrm>
    </dsp:sp>
    <dsp:sp modelId="{C838DA76-D7F6-4213-875F-D6DB3C867F38}">
      <dsp:nvSpPr>
        <dsp:cNvPr id="0" name=""/>
        <dsp:cNvSpPr/>
      </dsp:nvSpPr>
      <dsp:spPr>
        <a:xfrm>
          <a:off x="0" y="2942050"/>
          <a:ext cx="10972401" cy="117661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BEFFE2-B3A8-4803-B3CF-E837059BE129}">
      <dsp:nvSpPr>
        <dsp:cNvPr id="0" name=""/>
        <dsp:cNvSpPr/>
      </dsp:nvSpPr>
      <dsp:spPr>
        <a:xfrm>
          <a:off x="355927" y="3206789"/>
          <a:ext cx="647140" cy="64714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B58424-E4BA-4CF0-A2E5-D1525C0242DF}">
      <dsp:nvSpPr>
        <dsp:cNvPr id="0" name=""/>
        <dsp:cNvSpPr/>
      </dsp:nvSpPr>
      <dsp:spPr>
        <a:xfrm>
          <a:off x="1358994" y="2942050"/>
          <a:ext cx="9613406" cy="1176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526" tIns="124526" rIns="124526" bIns="12452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The network then adjusts its weighted associations according to a learning rule and using this error value. Successive adjustments will cause the neural network to produce output which is increasingly similar to the target output.</a:t>
          </a:r>
        </a:p>
      </dsp:txBody>
      <dsp:txXfrm>
        <a:off x="1358994" y="2942050"/>
        <a:ext cx="9613406" cy="11766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00093B-22C4-4DB0-ADD8-51AF0F2C9448}">
      <dsp:nvSpPr>
        <dsp:cNvPr id="0" name=""/>
        <dsp:cNvSpPr/>
      </dsp:nvSpPr>
      <dsp:spPr>
        <a:xfrm>
          <a:off x="893874" y="1141364"/>
          <a:ext cx="1480027" cy="1480027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4E1A30-02C4-4DD1-9DA2-5A5E2C325998}">
      <dsp:nvSpPr>
        <dsp:cNvPr id="0" name=""/>
        <dsp:cNvSpPr/>
      </dsp:nvSpPr>
      <dsp:spPr>
        <a:xfrm>
          <a:off x="1209289" y="1456779"/>
          <a:ext cx="849196" cy="84919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D343B0-4F9D-4DF9-9B7C-FB694B68CD9E}">
      <dsp:nvSpPr>
        <dsp:cNvPr id="0" name=""/>
        <dsp:cNvSpPr/>
      </dsp:nvSpPr>
      <dsp:spPr>
        <a:xfrm>
          <a:off x="420750" y="3082383"/>
          <a:ext cx="2426274" cy="1714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Compared to the Riemann sum method to calculated polarization, ANN techniques are much more </a:t>
          </a:r>
          <a:r>
            <a:rPr lang="en-US" sz="1100" kern="1200" err="1"/>
            <a:t>accuarate</a:t>
          </a:r>
          <a:r>
            <a:rPr lang="en-US" sz="1100" kern="1200"/>
            <a:t> in comparison which reduced measurement errors from 7% to 2%. </a:t>
          </a:r>
        </a:p>
      </dsp:txBody>
      <dsp:txXfrm>
        <a:off x="420750" y="3082383"/>
        <a:ext cx="2426274" cy="1714218"/>
      </dsp:txXfrm>
    </dsp:sp>
    <dsp:sp modelId="{916C04AF-8062-4B4A-A0E0-28534E8DEA0C}">
      <dsp:nvSpPr>
        <dsp:cNvPr id="0" name=""/>
        <dsp:cNvSpPr/>
      </dsp:nvSpPr>
      <dsp:spPr>
        <a:xfrm>
          <a:off x="3744746" y="1141364"/>
          <a:ext cx="1480027" cy="1480027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610F51-4509-46A0-A924-B5295A47BCB0}">
      <dsp:nvSpPr>
        <dsp:cNvPr id="0" name=""/>
        <dsp:cNvSpPr/>
      </dsp:nvSpPr>
      <dsp:spPr>
        <a:xfrm>
          <a:off x="4060162" y="1456779"/>
          <a:ext cx="849196" cy="84919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5842BA-B3EC-4CBE-958F-E8FB81397D3A}">
      <dsp:nvSpPr>
        <dsp:cNvPr id="0" name=""/>
        <dsp:cNvSpPr/>
      </dsp:nvSpPr>
      <dsp:spPr>
        <a:xfrm>
          <a:off x="3271623" y="3082383"/>
          <a:ext cx="2426274" cy="1714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b="0" kern="1200"/>
            <a:t>Causes of error</a:t>
          </a:r>
          <a:r>
            <a:rPr lang="en-US" sz="1100" b="0" kern="1200">
              <a:latin typeface="Calibri Light" panose="020F0302020204030204"/>
            </a:rPr>
            <a:t>:</a:t>
          </a:r>
          <a:r>
            <a:rPr lang="en-US" sz="1100" b="0" kern="1200"/>
            <a:t> Background noise and noise periodicity, λ/2 cable length that signal passes through, Q-curve shape and centering, Inductance-Capacitance (LC) Relations, Radiofrequency (RF) reflections and interference modes (especially within cable), Slight variations in temperature.</a:t>
          </a:r>
        </a:p>
      </dsp:txBody>
      <dsp:txXfrm>
        <a:off x="3271623" y="3082383"/>
        <a:ext cx="2426274" cy="1714218"/>
      </dsp:txXfrm>
    </dsp:sp>
    <dsp:sp modelId="{89F9524C-3262-4666-8EE0-32E47E30CF3C}">
      <dsp:nvSpPr>
        <dsp:cNvPr id="0" name=""/>
        <dsp:cNvSpPr/>
      </dsp:nvSpPr>
      <dsp:spPr>
        <a:xfrm>
          <a:off x="6595619" y="1141364"/>
          <a:ext cx="1480027" cy="1480027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E077E7-6444-4ADC-A634-6334EDB3DC03}">
      <dsp:nvSpPr>
        <dsp:cNvPr id="0" name=""/>
        <dsp:cNvSpPr/>
      </dsp:nvSpPr>
      <dsp:spPr>
        <a:xfrm>
          <a:off x="6911035" y="1456779"/>
          <a:ext cx="849196" cy="84919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0C8BA9-4552-490A-AFA0-CA0789A5495A}">
      <dsp:nvSpPr>
        <dsp:cNvPr id="0" name=""/>
        <dsp:cNvSpPr/>
      </dsp:nvSpPr>
      <dsp:spPr>
        <a:xfrm>
          <a:off x="6122496" y="3082383"/>
          <a:ext cx="2426274" cy="1714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There is a least one hidden layer with a non-linear activation, therefore we can approximate the unknown behavior via ANN</a:t>
          </a:r>
        </a:p>
      </dsp:txBody>
      <dsp:txXfrm>
        <a:off x="6122496" y="3082383"/>
        <a:ext cx="2426274" cy="1714218"/>
      </dsp:txXfrm>
    </dsp:sp>
    <dsp:sp modelId="{C30DB04C-3FF4-4E81-86B6-C96029E985C3}">
      <dsp:nvSpPr>
        <dsp:cNvPr id="0" name=""/>
        <dsp:cNvSpPr/>
      </dsp:nvSpPr>
      <dsp:spPr>
        <a:xfrm>
          <a:off x="9446492" y="1141364"/>
          <a:ext cx="1480027" cy="1480027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47F7EB-5112-47FB-8BFE-1678510D191A}">
      <dsp:nvSpPr>
        <dsp:cNvPr id="0" name=""/>
        <dsp:cNvSpPr/>
      </dsp:nvSpPr>
      <dsp:spPr>
        <a:xfrm>
          <a:off x="9761907" y="1456779"/>
          <a:ext cx="849196" cy="84919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224A55-B017-4F76-8390-ED09B124A9A2}">
      <dsp:nvSpPr>
        <dsp:cNvPr id="0" name=""/>
        <dsp:cNvSpPr/>
      </dsp:nvSpPr>
      <dsp:spPr>
        <a:xfrm>
          <a:off x="8973368" y="3082383"/>
          <a:ext cx="2426274" cy="1714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Even with added Gaussian noise to make the deuteron signal less discernable, ANN can be trained to filter out the noise and measure the true polarization of a signal</a:t>
          </a:r>
          <a:r>
            <a:rPr lang="en-US" sz="1100" kern="1200">
              <a:latin typeface="Calibri Light" panose="020F0302020204030204"/>
            </a:rPr>
            <a:t> by noise that is 10x stronger than that of a signal</a:t>
          </a:r>
          <a:endParaRPr lang="en-US" sz="1100" kern="1200"/>
        </a:p>
      </dsp:txBody>
      <dsp:txXfrm>
        <a:off x="8973368" y="3082383"/>
        <a:ext cx="2426274" cy="17142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E49CFE-0381-40E5-A7A9-F36CC0C51E97}">
      <dsp:nvSpPr>
        <dsp:cNvPr id="0" name=""/>
        <dsp:cNvSpPr/>
      </dsp:nvSpPr>
      <dsp:spPr>
        <a:xfrm>
          <a:off x="0" y="345114"/>
          <a:ext cx="5393361" cy="104480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ANN can allow for the efficient filtering of background noise from deuteron signal (could also be applied to any NMR signal)</a:t>
          </a:r>
        </a:p>
      </dsp:txBody>
      <dsp:txXfrm>
        <a:off x="51003" y="396117"/>
        <a:ext cx="5291355" cy="942803"/>
      </dsp:txXfrm>
    </dsp:sp>
    <dsp:sp modelId="{CA3D5599-997B-4919-B81D-C8AE4659528E}">
      <dsp:nvSpPr>
        <dsp:cNvPr id="0" name=""/>
        <dsp:cNvSpPr/>
      </dsp:nvSpPr>
      <dsp:spPr>
        <a:xfrm>
          <a:off x="0" y="1444644"/>
          <a:ext cx="5393361" cy="1044809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The adaptability of the ANN allows for changes in baseline and scanning range of an NMR to quickly and easily be considered</a:t>
          </a:r>
        </a:p>
      </dsp:txBody>
      <dsp:txXfrm>
        <a:off x="51003" y="1495647"/>
        <a:ext cx="5291355" cy="942803"/>
      </dsp:txXfrm>
    </dsp:sp>
    <dsp:sp modelId="{9AB2596B-0958-4E57-9C58-7E607D50D192}">
      <dsp:nvSpPr>
        <dsp:cNvPr id="0" name=""/>
        <dsp:cNvSpPr/>
      </dsp:nvSpPr>
      <dsp:spPr>
        <a:xfrm>
          <a:off x="0" y="2489454"/>
          <a:ext cx="5393361" cy="471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239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Can also train the ANN to adapt to changes in parameters which are outside the operational parameters of the physical systems</a:t>
          </a:r>
        </a:p>
      </dsp:txBody>
      <dsp:txXfrm>
        <a:off x="0" y="2489454"/>
        <a:ext cx="5393361" cy="471960"/>
      </dsp:txXfrm>
    </dsp:sp>
    <dsp:sp modelId="{478256ED-2FF0-44CA-9779-A15D46C1F589}">
      <dsp:nvSpPr>
        <dsp:cNvPr id="0" name=""/>
        <dsp:cNvSpPr/>
      </dsp:nvSpPr>
      <dsp:spPr>
        <a:xfrm>
          <a:off x="0" y="2961414"/>
          <a:ext cx="5393361" cy="1044809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For the future: optimize the ANN to train to detect noisy signals caused by internal interference within a λ/2 length cable and filter out noise</a:t>
          </a:r>
        </a:p>
      </dsp:txBody>
      <dsp:txXfrm>
        <a:off x="51003" y="3012417"/>
        <a:ext cx="5291355" cy="9428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579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171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67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29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677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962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01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153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858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071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606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698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4">
            <a:extLst>
              <a:ext uri="{FF2B5EF4-FFF2-40B4-BE49-F238E27FC236}">
                <a16:creationId xmlns:a16="http://schemas.microsoft.com/office/drawing/2014/main" id="{8C886788-700E-4D20-9F80-E0E96837A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8" name="Freeform: Shape 36">
            <a:extLst>
              <a:ext uri="{FF2B5EF4-FFF2-40B4-BE49-F238E27FC236}">
                <a16:creationId xmlns:a16="http://schemas.microsoft.com/office/drawing/2014/main" id="{1850674C-4E08-4C62-A3E2-6337FE4F7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0" name="Freeform: Shape 38">
            <a:extLst>
              <a:ext uri="{FF2B5EF4-FFF2-40B4-BE49-F238E27FC236}">
                <a16:creationId xmlns:a16="http://schemas.microsoft.com/office/drawing/2014/main" id="{BCE4FF05-2B0C-4C97-A9B4-E163085A9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488" y="1124712"/>
            <a:ext cx="4023360" cy="3200400"/>
          </a:xfrm>
        </p:spPr>
        <p:txBody>
          <a:bodyPr>
            <a:normAutofit/>
          </a:bodyPr>
          <a:lstStyle/>
          <a:p>
            <a:pPr algn="l"/>
            <a:r>
              <a:rPr lang="en-US" sz="4400" dirty="0">
                <a:ea typeface="+mj-lt"/>
                <a:cs typeface="+mj-lt"/>
              </a:rPr>
              <a:t>Machine Learning in LabVIEW to target NMR signals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488" y="4873752"/>
            <a:ext cx="3931920" cy="1207008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en-US" u="sng">
                <a:cs typeface="Calibri"/>
              </a:rPr>
              <a:t>Devin Seay</a:t>
            </a:r>
            <a:r>
              <a:rPr lang="en-US">
                <a:cs typeface="Calibri"/>
              </a:rPr>
              <a:t>, Ishara Fernando, Connor McClain, Dustin Keller</a:t>
            </a:r>
            <a:endParaRPr lang="en-US"/>
          </a:p>
        </p:txBody>
      </p:sp>
      <p:sp>
        <p:nvSpPr>
          <p:cNvPr id="42" name="Rectangle 40">
            <a:extLst>
              <a:ext uri="{FF2B5EF4-FFF2-40B4-BE49-F238E27FC236}">
                <a16:creationId xmlns:a16="http://schemas.microsoft.com/office/drawing/2014/main" id="{529C2A7A-A6B6-4A56-B11C-8E967D88A6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6" descr="Logo&#10;&#10;Description automatically generated">
            <a:extLst>
              <a:ext uri="{FF2B5EF4-FFF2-40B4-BE49-F238E27FC236}">
                <a16:creationId xmlns:a16="http://schemas.microsoft.com/office/drawing/2014/main" id="{D2195877-66EE-4070-B8F2-599A04A2A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6903" y="1595111"/>
            <a:ext cx="5989326" cy="1003211"/>
          </a:xfrm>
          <a:prstGeom prst="rect">
            <a:avLst/>
          </a:prstGeom>
        </p:spPr>
      </p:pic>
      <p:sp>
        <p:nvSpPr>
          <p:cNvPr id="44" name="Rectangle 42">
            <a:extLst>
              <a:ext uri="{FF2B5EF4-FFF2-40B4-BE49-F238E27FC236}">
                <a16:creationId xmlns:a16="http://schemas.microsoft.com/office/drawing/2014/main" id="{FDBD7205-E536-4134-8768-AC3E1A3C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087BB2B6-657B-436B-A715-0CBB03C21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1517" y="4547997"/>
            <a:ext cx="2340864" cy="2340864"/>
          </a:xfrm>
          <a:prstGeom prst="rect">
            <a:avLst/>
          </a:prstGeom>
        </p:spPr>
      </p:pic>
      <p:pic>
        <p:nvPicPr>
          <p:cNvPr id="5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714A2657-5EE1-4117-9114-2DD98D589A7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787" t="21965" r="14754" b="27861"/>
          <a:stretch/>
        </p:blipFill>
        <p:spPr>
          <a:xfrm>
            <a:off x="6097177" y="2876240"/>
            <a:ext cx="4269955" cy="168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Rectangle 6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12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Arc 14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97526C-33A0-4630-A66D-66975B5EE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600" y="1939159"/>
            <a:ext cx="7644627" cy="275108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6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Why Artificial Neural Networks (ANN)?</a:t>
            </a:r>
          </a:p>
        </p:txBody>
      </p:sp>
    </p:spTree>
    <p:extLst>
      <p:ext uri="{BB962C8B-B14F-4D97-AF65-F5344CB8AC3E}">
        <p14:creationId xmlns:p14="http://schemas.microsoft.com/office/powerpoint/2010/main" val="2498042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2F3CB5-7920-4356-A08C-621080824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dirty="0">
                <a:cs typeface="Calibri Light"/>
              </a:rPr>
              <a:t>What is ANN?</a:t>
            </a:r>
            <a:endParaRPr lang="en-US" sz="5400" dirty="0"/>
          </a:p>
        </p:txBody>
      </p:sp>
      <p:sp>
        <p:nvSpPr>
          <p:cNvPr id="25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ACD1A887-B7A2-4A38-8B59-FA9F01C528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4048146"/>
              </p:ext>
            </p:extLst>
          </p:nvPr>
        </p:nvGraphicFramePr>
        <p:xfrm>
          <a:off x="572493" y="2071316"/>
          <a:ext cx="10972401" cy="4119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5954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179778-2B08-4494-A5ED-8CB3B0318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6995"/>
            <a:ext cx="10515600" cy="1133693"/>
          </a:xfrm>
        </p:spPr>
        <p:txBody>
          <a:bodyPr>
            <a:normAutofit/>
          </a:bodyPr>
          <a:lstStyle/>
          <a:p>
            <a:r>
              <a:rPr lang="en-US" sz="5200"/>
              <a:t>Benefits of ANN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A802BDD-328F-4C1A-A111-FC47B6D58D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2164914"/>
              </p:ext>
            </p:extLst>
          </p:nvPr>
        </p:nvGraphicFramePr>
        <p:xfrm>
          <a:off x="326721" y="917489"/>
          <a:ext cx="11820394" cy="59379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0585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4">
            <a:extLst>
              <a:ext uri="{FF2B5EF4-FFF2-40B4-BE49-F238E27FC236}">
                <a16:creationId xmlns:a16="http://schemas.microsoft.com/office/drawing/2014/main" id="{AAAE94E3-A7DB-4868-B1E3-E49703488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B0D2D6-9110-4980-8E01-2F9E1C39F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5279408" cy="11280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/>
              <a:t>Preliminary Results </a:t>
            </a:r>
          </a:p>
        </p:txBody>
      </p:sp>
      <p:grpSp>
        <p:nvGrpSpPr>
          <p:cNvPr id="24" name="Group 16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6" name="Rectangle 17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18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Rectangle 20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123821"/>
            <a:ext cx="4975066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20B7A2-019B-40C7-9315-9C08E41404B9}"/>
              </a:ext>
            </a:extLst>
          </p:cNvPr>
          <p:cNvSpPr txBox="1"/>
          <p:nvPr/>
        </p:nvSpPr>
        <p:spPr>
          <a:xfrm>
            <a:off x="590719" y="2330505"/>
            <a:ext cx="5278066" cy="3979585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Deuteron signal with simulated noise (left) and anticipated ANN filtered noise (right)</a:t>
            </a:r>
          </a:p>
        </p:txBody>
      </p:sp>
      <p:sp>
        <p:nvSpPr>
          <p:cNvPr id="30" name="Rectangle 22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7447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0">
            <a:extLst>
              <a:ext uri="{FF2B5EF4-FFF2-40B4-BE49-F238E27FC236}">
                <a16:creationId xmlns:a16="http://schemas.microsoft.com/office/drawing/2014/main" id="{00974F62-47DF-46E4-BFB7-E9F24B225A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3423" y="1033242"/>
            <a:ext cx="4397433" cy="161605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8CB5D2D7-DF65-4E86-BFBA-FFB9B5ACE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05479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8" descr="A picture containing text, indoor, window, clock&#10;&#10;Description automatically generated">
            <a:extLst>
              <a:ext uri="{FF2B5EF4-FFF2-40B4-BE49-F238E27FC236}">
                <a16:creationId xmlns:a16="http://schemas.microsoft.com/office/drawing/2014/main" id="{96B29E56-4052-45AF-B969-0F614E7916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3423" y="3652467"/>
            <a:ext cx="4395569" cy="2274706"/>
          </a:xfrm>
          <a:prstGeom prst="rect">
            <a:avLst/>
          </a:prstGeom>
        </p:spPr>
      </p:pic>
      <p:sp>
        <p:nvSpPr>
          <p:cNvPr id="31" name="TextBox 1">
            <a:extLst>
              <a:ext uri="{FF2B5EF4-FFF2-40B4-BE49-F238E27FC236}">
                <a16:creationId xmlns:a16="http://schemas.microsoft.com/office/drawing/2014/main" id="{D1D90CBE-F65E-4D9D-8E96-80F755B6EE94}"/>
              </a:ext>
            </a:extLst>
          </p:cNvPr>
          <p:cNvSpPr txBox="1"/>
          <p:nvPr/>
        </p:nvSpPr>
        <p:spPr>
          <a:xfrm>
            <a:off x="4689095" y="2690998"/>
            <a:ext cx="2356981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Simulated P: 79.9%</a:t>
            </a:r>
          </a:p>
          <a:p>
            <a:r>
              <a:rPr lang="en-US"/>
              <a:t>ANN Estimate: 80.0%</a:t>
            </a:r>
          </a:p>
        </p:txBody>
      </p:sp>
      <p:sp>
        <p:nvSpPr>
          <p:cNvPr id="32" name="TextBox 2">
            <a:extLst>
              <a:ext uri="{FF2B5EF4-FFF2-40B4-BE49-F238E27FC236}">
                <a16:creationId xmlns:a16="http://schemas.microsoft.com/office/drawing/2014/main" id="{FF32F7B7-4320-42B9-BAD0-CF8E854F0922}"/>
              </a:ext>
            </a:extLst>
          </p:cNvPr>
          <p:cNvSpPr txBox="1"/>
          <p:nvPr/>
        </p:nvSpPr>
        <p:spPr>
          <a:xfrm>
            <a:off x="4720409" y="5835736"/>
            <a:ext cx="2743200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Simulated P: 49.9%</a:t>
            </a:r>
          </a:p>
          <a:p>
            <a:r>
              <a:rPr lang="en-US"/>
              <a:t>ANN Estimate: 50.0%</a:t>
            </a:r>
          </a:p>
        </p:txBody>
      </p:sp>
    </p:spTree>
    <p:extLst>
      <p:ext uri="{BB962C8B-B14F-4D97-AF65-F5344CB8AC3E}">
        <p14:creationId xmlns:p14="http://schemas.microsoft.com/office/powerpoint/2010/main" val="3605847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FD5C08-0C0A-413C-A5E3-019639003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93361" cy="1325563"/>
          </a:xfrm>
        </p:spPr>
        <p:txBody>
          <a:bodyPr>
            <a:normAutofit/>
          </a:bodyPr>
          <a:lstStyle/>
          <a:p>
            <a:r>
              <a:rPr lang="en-US"/>
              <a:t>Prospective Outlook and Future Plans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1C52CD-9CF2-4264-BD0F-815CB35D76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331" r="7027" b="12"/>
          <a:stretch/>
        </p:blipFill>
        <p:spPr>
          <a:xfrm>
            <a:off x="6374920" y="758514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</p:spPr>
      </p:pic>
      <p:sp>
        <p:nvSpPr>
          <p:cNvPr id="12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28746F9E-A24E-45C7-A2A1-85ABD07D9C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5156749"/>
              </p:ext>
            </p:extLst>
          </p:nvPr>
        </p:nvGraphicFramePr>
        <p:xfrm>
          <a:off x="838200" y="1825625"/>
          <a:ext cx="5393361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84754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D278ADA9-6383-4BDD-80D2-8899A4026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4B7147-B0F6-40ED-B5A2-FF72BC8198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36D2DE0-0628-4A9A-A59D-7BA8B5EB3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8E405C9-94BE-41DA-928C-DEC9A8550E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15929" y="148929"/>
            <a:ext cx="6560142" cy="65601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597F33-6D80-41EC-8823-F50F17E99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5031" y="1380754"/>
            <a:ext cx="5561938" cy="251351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Thank you!</a:t>
            </a: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D2091A72-D5BB-42AC-8FD3-F7747D9086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9222429" flipV="1">
            <a:off x="2494119" y="6170"/>
            <a:ext cx="6816262" cy="6816262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ED12BFC-A737-46AF-8411-481112D54B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0995" y="5310973"/>
            <a:ext cx="705948" cy="6867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A603AB-7033-4C87-B2B8-6949E917D5EA}"/>
              </a:ext>
            </a:extLst>
          </p:cNvPr>
          <p:cNvSpPr txBox="1"/>
          <p:nvPr/>
        </p:nvSpPr>
        <p:spPr>
          <a:xfrm>
            <a:off x="4794585" y="4112794"/>
            <a:ext cx="2612858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i="1" dirty="0">
                <a:ea typeface="+mn-lt"/>
                <a:cs typeface="+mn-lt"/>
              </a:rPr>
              <a:t>This work was supported by DOE contract DE-FG02-96ER40950</a:t>
            </a:r>
            <a:endParaRPr lang="en-US" b="1" i="1">
              <a:cs typeface="Calibri"/>
            </a:endParaRPr>
          </a:p>
          <a:p>
            <a:pPr algn="l"/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5345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65319E-3150-4409-B677-C4E81652D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Background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A24ECE-715E-4DB4-814D-6E1EAE8FAF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0153" y="1526033"/>
            <a:ext cx="5536397" cy="393528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/>
              <a:t>NMR Measurements w/ Q-Meter</a:t>
            </a:r>
          </a:p>
          <a:p>
            <a:r>
              <a:rPr lang="en-US"/>
              <a:t>Deuteron </a:t>
            </a:r>
            <a:r>
              <a:rPr lang="en-US" err="1"/>
              <a:t>lineshape</a:t>
            </a:r>
            <a:r>
              <a:rPr lang="en-US"/>
              <a:t> and simulations</a:t>
            </a:r>
          </a:p>
          <a:p>
            <a:r>
              <a:rPr lang="en-US"/>
              <a:t>Why Artificial Neural Networks (ANN)?</a:t>
            </a:r>
          </a:p>
          <a:p>
            <a:r>
              <a:rPr lang="en-US"/>
              <a:t>Preliminary results</a:t>
            </a:r>
          </a:p>
          <a:p>
            <a:r>
              <a:rPr lang="en-US"/>
              <a:t>Observations &amp; Outlook </a:t>
            </a:r>
          </a:p>
        </p:txBody>
      </p:sp>
    </p:spTree>
    <p:extLst>
      <p:ext uri="{BB962C8B-B14F-4D97-AF65-F5344CB8AC3E}">
        <p14:creationId xmlns:p14="http://schemas.microsoft.com/office/powerpoint/2010/main" val="948476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F70413-78AC-41D4-BF11-331804847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2988234" cy="4480726"/>
          </a:xfrm>
        </p:spPr>
        <p:txBody>
          <a:bodyPr>
            <a:normAutofit/>
          </a:bodyPr>
          <a:lstStyle/>
          <a:p>
            <a:pPr algn="r"/>
            <a:r>
              <a:rPr lang="en-US" sz="4600">
                <a:cs typeface="Calibri Light"/>
              </a:rPr>
              <a:t>What is Nuclear Magnetic Resonance (NMR)?</a:t>
            </a:r>
            <a:endParaRPr lang="en-US" sz="460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B1E67-2BEB-438B-9ED5-EB9E43B0A7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5155" y="776581"/>
            <a:ext cx="5645321" cy="504415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600" dirty="0">
                <a:cs typeface="Calibri"/>
              </a:rPr>
              <a:t>Nuclear Magnetic Resonance, or NMR, is the physical phenomenon that occurs when a constant magnetic field is applied to nuclei at resonance which is perturbed by a weak oscillating magnetic field, which causes the nuclei to respond by producing an electromagnetic signal with a frequency characteristic of the magnetic field of the nuclei. </a:t>
            </a:r>
          </a:p>
          <a:p>
            <a:r>
              <a:rPr lang="en-US" sz="2600" dirty="0">
                <a:cs typeface="Calibri"/>
              </a:rPr>
              <a:t>In the case of this project, we are using NMR to study the inner structure of the </a:t>
            </a:r>
            <a:r>
              <a:rPr lang="en-US" sz="2600" dirty="0" err="1">
                <a:cs typeface="Calibri"/>
              </a:rPr>
              <a:t>Deterium</a:t>
            </a:r>
            <a:r>
              <a:rPr lang="en-US" sz="2600" dirty="0">
                <a:cs typeface="Calibri"/>
              </a:rPr>
              <a:t> atom.</a:t>
            </a:r>
            <a:r>
              <a:rPr lang="en-US" sz="2000" dirty="0">
                <a:cs typeface="Calibri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79236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4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A48761-E129-4DA3-B8B6-857056F97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en-US" sz="3600"/>
              <a:t>NMR Measurements with Q-Meter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71BA4-BD82-4892-8C50-E2B90BF96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9" y="1161349"/>
            <a:ext cx="3827911" cy="420348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/>
              <a:t>In the process of Dynamics Nuclear Polarization (DNP), extremely low temperatures, and high magnetic fields and microwaves are used to transfer the spin polarization from electrons to nuclei. </a:t>
            </a:r>
            <a:endParaRPr lang="en-US" sz="2400" dirty="0">
              <a:cs typeface="Calibri"/>
            </a:endParaRPr>
          </a:p>
          <a:p>
            <a:r>
              <a:rPr lang="en-US" sz="2400" dirty="0"/>
              <a:t>Using a non-destructive continuous wave phase-sensitive detector (ex., a Q-meter), is required to make accurate measurements of polarization in scattering experiments</a:t>
            </a:r>
            <a:endParaRPr lang="en-US" sz="2400" dirty="0">
              <a:cs typeface="Calibri"/>
            </a:endParaRPr>
          </a:p>
          <a:p>
            <a:pPr marL="0" indent="0">
              <a:buNone/>
            </a:pPr>
            <a:endParaRPr lang="en-US" sz="2000">
              <a:ea typeface="+mn-lt"/>
              <a:cs typeface="+mn-lt"/>
            </a:endParaRPr>
          </a:p>
        </p:txBody>
      </p:sp>
      <p:grpSp>
        <p:nvGrpSpPr>
          <p:cNvPr id="57" name="Group 49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58" name="Isosceles Triangle 50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4" name="Picture 24" descr="Diagram&#10;&#10;Description automatically generated">
            <a:extLst>
              <a:ext uri="{FF2B5EF4-FFF2-40B4-BE49-F238E27FC236}">
                <a16:creationId xmlns:a16="http://schemas.microsoft.com/office/drawing/2014/main" id="{72B1195E-33C4-432A-8390-6FD4340797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3162" y="1452252"/>
            <a:ext cx="7717054" cy="5404350"/>
          </a:xfrm>
          <a:prstGeom prst="rect">
            <a:avLst/>
          </a:prstGeom>
        </p:spPr>
      </p:pic>
      <p:grpSp>
        <p:nvGrpSpPr>
          <p:cNvPr id="59" name="Group 53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72101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A48761-E129-4DA3-B8B6-857056F97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en-US" sz="3600"/>
              <a:t>NMR Measurements with Q-Meter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71BA4-BD82-4892-8C50-E2B90BF96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9" y="1452113"/>
            <a:ext cx="4008384" cy="508579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000" dirty="0">
                <a:ea typeface="+mn-lt"/>
                <a:cs typeface="+mn-lt"/>
              </a:rPr>
              <a:t>Q-meter couples to the magnetic susceptibility of target material (Solid Ammonia)</a:t>
            </a:r>
          </a:p>
          <a:p>
            <a:pPr lvl="1"/>
            <a:r>
              <a:rPr lang="en-US" sz="2000" dirty="0">
                <a:ea typeface="+mn-lt"/>
                <a:cs typeface="+mn-lt"/>
              </a:rPr>
              <a:t>Signal passes through </a:t>
            </a:r>
            <a:r>
              <a:rPr lang="en-US" sz="2000" dirty="0"/>
              <a:t>λ/2 length cable (</a:t>
            </a:r>
            <a:r>
              <a:rPr lang="en-US" sz="2000" dirty="0">
                <a:ea typeface="+mn-lt"/>
                <a:cs typeface="+mn-lt"/>
              </a:rPr>
              <a:t>358.0 cm</a:t>
            </a:r>
            <a:r>
              <a:rPr lang="en-US" sz="2000" dirty="0"/>
              <a:t> for 5T), so the continuous wave NMR signal has a tuning range of λ/2 to 7λ/2</a:t>
            </a:r>
            <a:endParaRPr lang="en-US" sz="2000" dirty="0">
              <a:ea typeface="+mn-lt"/>
              <a:cs typeface="+mn-lt"/>
            </a:endParaRPr>
          </a:p>
          <a:p>
            <a:pPr lvl="1"/>
            <a:r>
              <a:rPr lang="en-US" sz="2000" dirty="0"/>
              <a:t>With a frequency range of 3-300 MHz</a:t>
            </a:r>
            <a:endParaRPr lang="en-US" sz="2000" dirty="0">
              <a:ea typeface="+mn-lt"/>
              <a:cs typeface="+mn-lt"/>
            </a:endParaRPr>
          </a:p>
          <a:p>
            <a:pPr lvl="1"/>
            <a:r>
              <a:rPr lang="en-US" sz="2000" dirty="0"/>
              <a:t>The signal is </a:t>
            </a:r>
            <a:r>
              <a:rPr lang="en-US" sz="2000" i="1" dirty="0"/>
              <a:t>phase sensitive</a:t>
            </a:r>
            <a:endParaRPr lang="en-US" sz="2000" dirty="0">
              <a:ea typeface="+mn-lt"/>
              <a:cs typeface="+mn-lt"/>
            </a:endParaRPr>
          </a:p>
          <a:p>
            <a:pPr lvl="1"/>
            <a:r>
              <a:rPr lang="en-US" sz="2000" dirty="0"/>
              <a:t>Constant current supplied, to keep non-destructive polarization measurements</a:t>
            </a:r>
            <a:endParaRPr lang="en-US" sz="2000" dirty="0">
              <a:cs typeface="Calibri"/>
            </a:endParaRPr>
          </a:p>
          <a:p>
            <a:pPr marL="0" indent="0">
              <a:buNone/>
            </a:pPr>
            <a:endParaRPr lang="en-US" sz="1900">
              <a:ea typeface="+mn-lt"/>
              <a:cs typeface="+mn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" name="Picture 24" descr="Diagram&#10;&#10;Description automatically generated">
            <a:extLst>
              <a:ext uri="{FF2B5EF4-FFF2-40B4-BE49-F238E27FC236}">
                <a16:creationId xmlns:a16="http://schemas.microsoft.com/office/drawing/2014/main" id="{E7EAF6D7-CEC0-47FE-BA31-8D371D1533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8519" y="1455548"/>
            <a:ext cx="7717054" cy="540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85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19D093C-27FB-4032-B282-42C4563F2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9C39E6-98E0-4B4F-9DE5-4102D3B64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1780661"/>
            <a:ext cx="3582073" cy="1463472"/>
          </a:xfrm>
        </p:spPr>
        <p:txBody>
          <a:bodyPr anchor="t">
            <a:normAutofit/>
          </a:bodyPr>
          <a:lstStyle/>
          <a:p>
            <a:r>
              <a:rPr lang="en-US" sz="3000">
                <a:solidFill>
                  <a:schemeClr val="bg1"/>
                </a:solidFill>
                <a:cs typeface="Calibri Light"/>
              </a:rPr>
              <a:t>Benefits of using Dynamics Nuclear Polarization (DNP)</a:t>
            </a:r>
            <a:endParaRPr lang="en-US" sz="3000">
              <a:solidFill>
                <a:schemeClr val="bg1"/>
              </a:solidFill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5EE815E-1BD3-4777-B652-6D98825BF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50" name="Freeform 5">
              <a:extLst>
                <a:ext uri="{FF2B5EF4-FFF2-40B4-BE49-F238E27FC236}">
                  <a16:creationId xmlns:a16="http://schemas.microsoft.com/office/drawing/2014/main" id="{E6692982-4A7D-4392-87CD-F0CD4B027D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196485F7-F277-4123-AC53-98EA4C8587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41067-0DA0-42EF-992F-9544BBF6D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290" y="3383121"/>
            <a:ext cx="3582072" cy="279325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cs typeface="Calibri"/>
              </a:rPr>
              <a:t>Normally forbidden electron transitions can be excited by microwave irradiation</a:t>
            </a:r>
          </a:p>
          <a:p>
            <a:pPr lvl="1"/>
            <a:r>
              <a:rPr lang="en-US" dirty="0">
                <a:solidFill>
                  <a:schemeClr val="bg1"/>
                </a:solidFill>
                <a:cs typeface="Calibri"/>
              </a:rPr>
              <a:t>This leads to an extreme increase in polarization and clarity of a </a:t>
            </a:r>
            <a:r>
              <a:rPr lang="en-US" dirty="0" err="1">
                <a:solidFill>
                  <a:schemeClr val="bg1"/>
                </a:solidFill>
                <a:cs typeface="Calibri"/>
              </a:rPr>
              <a:t>lineshape</a:t>
            </a:r>
            <a:endParaRPr lang="en-US">
              <a:solidFill>
                <a:schemeClr val="bg1"/>
              </a:solidFill>
              <a:cs typeface="Calibri"/>
            </a:endParaRPr>
          </a:p>
        </p:txBody>
      </p:sp>
      <p:pic>
        <p:nvPicPr>
          <p:cNvPr id="7" name="Picture 7" descr="Diagram&#10;&#10;Description automatically generated">
            <a:extLst>
              <a:ext uri="{FF2B5EF4-FFF2-40B4-BE49-F238E27FC236}">
                <a16:creationId xmlns:a16="http://schemas.microsoft.com/office/drawing/2014/main" id="{60F426E1-EE02-40B5-BEAB-16C1E7481E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6652" y="1238459"/>
            <a:ext cx="6642532" cy="3802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711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823F37-FB69-451C-974B-3F5716EAB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en-US" sz="2800">
                <a:solidFill>
                  <a:srgbClr val="FFFFFF"/>
                </a:solidFill>
                <a:ea typeface="+mj-lt"/>
                <a:cs typeface="+mj-lt"/>
              </a:rPr>
              <a:t>Deuteron lineshape and simulations</a:t>
            </a:r>
          </a:p>
        </p:txBody>
      </p:sp>
      <p:sp>
        <p:nvSpPr>
          <p:cNvPr id="17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B109C-1158-4A5F-9647-92C4197BAF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6237" y="189223"/>
            <a:ext cx="5257799" cy="488935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/>
              <a:t>Deuteron's polarization proportional to the integral over the frequency domain of the signal of the NMR measurements</a:t>
            </a:r>
            <a:endParaRPr lang="en-US" sz="2600" dirty="0">
              <a:cs typeface="Calibri"/>
            </a:endParaRPr>
          </a:p>
          <a:p>
            <a:r>
              <a:rPr lang="en-US" sz="2600" dirty="0"/>
              <a:t>For any signal, the polarization can be calculated rather simply via a Riemann sum, which can be used for both vector and tensor polarization</a:t>
            </a:r>
            <a:endParaRPr lang="en-US" sz="2600" dirty="0">
              <a:cs typeface="Calibri" panose="020F0502020204030204"/>
            </a:endParaRPr>
          </a:p>
          <a:p>
            <a:r>
              <a:rPr lang="en-US" sz="2600" dirty="0"/>
              <a:t>As the deuteron's signal is about an order of a magnitude smaller than that of a proton, the thermal equilibrium signal is rather challenging to measure with the normal scale of signal-to-noise, which adds error that propagates to the polarized targets. </a:t>
            </a:r>
            <a:endParaRPr lang="en-US" sz="2600" dirty="0">
              <a:cs typeface="Calibri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737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12">
            <a:extLst>
              <a:ext uri="{FF2B5EF4-FFF2-40B4-BE49-F238E27FC236}">
                <a16:creationId xmlns:a16="http://schemas.microsoft.com/office/drawing/2014/main" id="{7316481C-0A49-4796-812B-0D64F063B7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909E39-67F5-4967-ADB0-50B42C500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498" y="655128"/>
            <a:ext cx="4613919" cy="14996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200" dirty="0"/>
              <a:t>Deuteron Line-shape and Q-curve</a:t>
            </a: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A5271697-90F1-4A23-8EF2-0179F2EAF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"/>
            <a:ext cx="606972" cy="32339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6">
            <a:extLst>
              <a:ext uri="{FF2B5EF4-FFF2-40B4-BE49-F238E27FC236}">
                <a16:creationId xmlns:a16="http://schemas.microsoft.com/office/drawing/2014/main" id="{1F49CE81-B2F4-47B2-9D4A-886DCE0A84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88720" y="73152"/>
            <a:ext cx="1178966" cy="232963"/>
            <a:chOff x="7763256" y="73152"/>
            <a:chExt cx="1178966" cy="232963"/>
          </a:xfrm>
        </p:grpSpPr>
        <p:sp>
          <p:nvSpPr>
            <p:cNvPr id="18" name="Rectangle 64">
              <a:extLst>
                <a:ext uri="{FF2B5EF4-FFF2-40B4-BE49-F238E27FC236}">
                  <a16:creationId xmlns:a16="http://schemas.microsoft.com/office/drawing/2014/main" id="{4BE32177-3EAD-42DA-997C-8DAE1BFEE5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66">
              <a:extLst>
                <a:ext uri="{FF2B5EF4-FFF2-40B4-BE49-F238E27FC236}">
                  <a16:creationId xmlns:a16="http://schemas.microsoft.com/office/drawing/2014/main" id="{A0DEE160-9825-4DB5-8188-911AC13EA7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64">
              <a:extLst>
                <a:ext uri="{FF2B5EF4-FFF2-40B4-BE49-F238E27FC236}">
                  <a16:creationId xmlns:a16="http://schemas.microsoft.com/office/drawing/2014/main" id="{9C5FEDB5-0AEE-40E4-9CA6-6718B956D9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66">
              <a:extLst>
                <a:ext uri="{FF2B5EF4-FFF2-40B4-BE49-F238E27FC236}">
                  <a16:creationId xmlns:a16="http://schemas.microsoft.com/office/drawing/2014/main" id="{1A11DF2D-1D4B-45DA-906B-2A1F84C996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64">
              <a:extLst>
                <a:ext uri="{FF2B5EF4-FFF2-40B4-BE49-F238E27FC236}">
                  <a16:creationId xmlns:a16="http://schemas.microsoft.com/office/drawing/2014/main" id="{B6A5BAC0-9806-4124-A584-7F924A6589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66">
              <a:extLst>
                <a:ext uri="{FF2B5EF4-FFF2-40B4-BE49-F238E27FC236}">
                  <a16:creationId xmlns:a16="http://schemas.microsoft.com/office/drawing/2014/main" id="{A8F6BFA3-38BE-4F0A-94D9-EF0E6EA01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64">
              <a:extLst>
                <a:ext uri="{FF2B5EF4-FFF2-40B4-BE49-F238E27FC236}">
                  <a16:creationId xmlns:a16="http://schemas.microsoft.com/office/drawing/2014/main" id="{BE6BCF21-959F-419E-BCA4-B20AF92EF4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66">
              <a:extLst>
                <a:ext uri="{FF2B5EF4-FFF2-40B4-BE49-F238E27FC236}">
                  <a16:creationId xmlns:a16="http://schemas.microsoft.com/office/drawing/2014/main" id="{54B6E037-E222-42EB-9AEB-C45EF2090A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64">
              <a:extLst>
                <a:ext uri="{FF2B5EF4-FFF2-40B4-BE49-F238E27FC236}">
                  <a16:creationId xmlns:a16="http://schemas.microsoft.com/office/drawing/2014/main" id="{A0494426-372E-42B8-87E1-170F1B596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66">
              <a:extLst>
                <a:ext uri="{FF2B5EF4-FFF2-40B4-BE49-F238E27FC236}">
                  <a16:creationId xmlns:a16="http://schemas.microsoft.com/office/drawing/2014/main" id="{14DB5AB5-5D73-4375-8CF4-DF4B7A5D7F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64">
              <a:extLst>
                <a:ext uri="{FF2B5EF4-FFF2-40B4-BE49-F238E27FC236}">
                  <a16:creationId xmlns:a16="http://schemas.microsoft.com/office/drawing/2014/main" id="{009B2A6E-6D36-4A9A-AFAA-CF4D859147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66">
              <a:extLst>
                <a:ext uri="{FF2B5EF4-FFF2-40B4-BE49-F238E27FC236}">
                  <a16:creationId xmlns:a16="http://schemas.microsoft.com/office/drawing/2014/main" id="{85DC0718-B29F-47A6-931F-F0EF9FA995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64">
              <a:extLst>
                <a:ext uri="{FF2B5EF4-FFF2-40B4-BE49-F238E27FC236}">
                  <a16:creationId xmlns:a16="http://schemas.microsoft.com/office/drawing/2014/main" id="{AAED958D-AFCC-4BEF-818A-EFF7E41D17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66">
              <a:extLst>
                <a:ext uri="{FF2B5EF4-FFF2-40B4-BE49-F238E27FC236}">
                  <a16:creationId xmlns:a16="http://schemas.microsoft.com/office/drawing/2014/main" id="{C216DD5A-D1AE-429E-937E-456A50345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64">
              <a:extLst>
                <a:ext uri="{FF2B5EF4-FFF2-40B4-BE49-F238E27FC236}">
                  <a16:creationId xmlns:a16="http://schemas.microsoft.com/office/drawing/2014/main" id="{A845B253-9DEE-45AC-AADA-FAA6812C39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66">
              <a:extLst>
                <a:ext uri="{FF2B5EF4-FFF2-40B4-BE49-F238E27FC236}">
                  <a16:creationId xmlns:a16="http://schemas.microsoft.com/office/drawing/2014/main" id="{CE7B6CBF-757B-4B55-84CB-062B712D38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64">
              <a:extLst>
                <a:ext uri="{FF2B5EF4-FFF2-40B4-BE49-F238E27FC236}">
                  <a16:creationId xmlns:a16="http://schemas.microsoft.com/office/drawing/2014/main" id="{2CC28C7A-EF33-43D3-90CD-DCAC92546A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66">
              <a:extLst>
                <a:ext uri="{FF2B5EF4-FFF2-40B4-BE49-F238E27FC236}">
                  <a16:creationId xmlns:a16="http://schemas.microsoft.com/office/drawing/2014/main" id="{BC0C9DCF-F15B-4B7A-A16B-37B4335E6B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64">
              <a:extLst>
                <a:ext uri="{FF2B5EF4-FFF2-40B4-BE49-F238E27FC236}">
                  <a16:creationId xmlns:a16="http://schemas.microsoft.com/office/drawing/2014/main" id="{94991FD1-406A-4958-87D4-8DFA9FEA4C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66">
              <a:extLst>
                <a:ext uri="{FF2B5EF4-FFF2-40B4-BE49-F238E27FC236}">
                  <a16:creationId xmlns:a16="http://schemas.microsoft.com/office/drawing/2014/main" id="{5CD32F69-27AD-4088-877C-E2A40F8B07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4" descr="Text, letter&#10;&#10;Description automatically generated">
            <a:extLst>
              <a:ext uri="{FF2B5EF4-FFF2-40B4-BE49-F238E27FC236}">
                <a16:creationId xmlns:a16="http://schemas.microsoft.com/office/drawing/2014/main" id="{66684236-8E55-4A31-99E8-8E125F475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7953" y="271764"/>
            <a:ext cx="5586942" cy="1634181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D9F5512A-48E1-4C07-B75E-3CCC517B6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233984"/>
            <a:ext cx="606972" cy="36240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CF01A48E-3C45-4AF8-9662-6830EB9DB7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200" y="3315854"/>
            <a:ext cx="5506949" cy="3455611"/>
          </a:xfrm>
          <a:prstGeom prst="rect">
            <a:avLst/>
          </a:prstGeom>
        </p:spPr>
      </p:pic>
      <p:pic>
        <p:nvPicPr>
          <p:cNvPr id="6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9EF7E414-61A4-4017-9391-7F88927F95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7718" y="3315854"/>
            <a:ext cx="5551182" cy="3455611"/>
          </a:xfrm>
          <a:prstGeom prst="rect">
            <a:avLst/>
          </a:prstGeom>
        </p:spPr>
      </p:pic>
      <p:pic>
        <p:nvPicPr>
          <p:cNvPr id="9" name="Picture 15">
            <a:extLst>
              <a:ext uri="{FF2B5EF4-FFF2-40B4-BE49-F238E27FC236}">
                <a16:creationId xmlns:a16="http://schemas.microsoft.com/office/drawing/2014/main" id="{73352CDA-DD29-4740-98EF-28D1FF7443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6121" y="1967848"/>
            <a:ext cx="2743200" cy="370490"/>
          </a:xfrm>
          <a:prstGeom prst="rect">
            <a:avLst/>
          </a:prstGeom>
        </p:spPr>
      </p:pic>
      <p:pic>
        <p:nvPicPr>
          <p:cNvPr id="16" name="Picture 37">
            <a:extLst>
              <a:ext uri="{FF2B5EF4-FFF2-40B4-BE49-F238E27FC236}">
                <a16:creationId xmlns:a16="http://schemas.microsoft.com/office/drawing/2014/main" id="{9759AC74-70F2-4E07-BE8E-36BBA07D72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7904" y="1948306"/>
            <a:ext cx="1876425" cy="409575"/>
          </a:xfrm>
          <a:prstGeom prst="rect">
            <a:avLst/>
          </a:prstGeom>
        </p:spPr>
      </p:pic>
      <p:pic>
        <p:nvPicPr>
          <p:cNvPr id="38" name="Picture 39">
            <a:extLst>
              <a:ext uri="{FF2B5EF4-FFF2-40B4-BE49-F238E27FC236}">
                <a16:creationId xmlns:a16="http://schemas.microsoft.com/office/drawing/2014/main" id="{7E0814C7-425F-4F08-9620-39B1B3B196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6121" y="2548189"/>
            <a:ext cx="2743200" cy="308506"/>
          </a:xfrm>
          <a:prstGeom prst="rect">
            <a:avLst/>
          </a:prstGeom>
        </p:spPr>
      </p:pic>
      <p:pic>
        <p:nvPicPr>
          <p:cNvPr id="40" name="Picture 40">
            <a:extLst>
              <a:ext uri="{FF2B5EF4-FFF2-40B4-BE49-F238E27FC236}">
                <a16:creationId xmlns:a16="http://schemas.microsoft.com/office/drawing/2014/main" id="{101DE232-C4D2-44CB-8850-6CEB8C5693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31041" y="2564994"/>
            <a:ext cx="752475" cy="257175"/>
          </a:xfrm>
          <a:prstGeom prst="rect">
            <a:avLst/>
          </a:prstGeom>
        </p:spPr>
      </p:pic>
      <p:pic>
        <p:nvPicPr>
          <p:cNvPr id="41" name="Picture 37">
            <a:extLst>
              <a:ext uri="{FF2B5EF4-FFF2-40B4-BE49-F238E27FC236}">
                <a16:creationId xmlns:a16="http://schemas.microsoft.com/office/drawing/2014/main" id="{98F8D598-244F-4B33-8FCA-4BE3088A9F1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5184" t="37500" r="1375" b="2344"/>
          <a:stretch/>
        </p:blipFill>
        <p:spPr>
          <a:xfrm>
            <a:off x="9995601" y="2595117"/>
            <a:ext cx="865472" cy="258153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452F79DE-09C1-4BF5-A719-875FE069C7B1}"/>
              </a:ext>
            </a:extLst>
          </p:cNvPr>
          <p:cNvSpPr txBox="1"/>
          <p:nvPr/>
        </p:nvSpPr>
        <p:spPr>
          <a:xfrm>
            <a:off x="949842" y="2766237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Deuteron line-shape</a:t>
            </a:r>
            <a:endParaRPr lang="en-US" dirty="0">
              <a:cs typeface="Calibri"/>
            </a:endParaRPr>
          </a:p>
        </p:txBody>
      </p:sp>
      <p:pic>
        <p:nvPicPr>
          <p:cNvPr id="43" name="Picture 43">
            <a:extLst>
              <a:ext uri="{FF2B5EF4-FFF2-40B4-BE49-F238E27FC236}">
                <a16:creationId xmlns:a16="http://schemas.microsoft.com/office/drawing/2014/main" id="{F6C545EF-00D6-4D42-A877-238C9348F1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64813" y="2546609"/>
            <a:ext cx="581025" cy="276225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E2F6A5B9-CCB6-48F2-A480-476802C842D8}"/>
              </a:ext>
            </a:extLst>
          </p:cNvPr>
          <p:cNvSpPr txBox="1"/>
          <p:nvPr/>
        </p:nvSpPr>
        <p:spPr>
          <a:xfrm>
            <a:off x="6496493" y="2863702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Q-Curve</a:t>
            </a:r>
          </a:p>
        </p:txBody>
      </p:sp>
    </p:spTree>
    <p:extLst>
      <p:ext uri="{BB962C8B-B14F-4D97-AF65-F5344CB8AC3E}">
        <p14:creationId xmlns:p14="http://schemas.microsoft.com/office/powerpoint/2010/main" val="2199464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4E37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36358B0D-C0C8-4927-A953-54D2C38ACF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27" y="3496377"/>
            <a:ext cx="3597275" cy="22383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613D6DB-0304-4F9C-BA7F-FADB4124DAE4}"/>
              </a:ext>
            </a:extLst>
          </p:cNvPr>
          <p:cNvSpPr txBox="1"/>
          <p:nvPr/>
        </p:nvSpPr>
        <p:spPr>
          <a:xfrm>
            <a:off x="4070350" y="2959100"/>
            <a:ext cx="3597275" cy="446088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800">
                <a:solidFill>
                  <a:srgbClr val="FFFFFF"/>
                </a:solidFill>
              </a:rPr>
              <a:t>The Deuteron Signal measured from the Q-meter scanning over a frequency range</a:t>
            </a: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5BB0A0E0-20F7-4FF2-97F9-2DD290043D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5652" y="643307"/>
            <a:ext cx="3598863" cy="223837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6CE2264-4783-4C94-8C4E-23169429D938}"/>
              </a:ext>
            </a:extLst>
          </p:cNvPr>
          <p:cNvSpPr txBox="1"/>
          <p:nvPr/>
        </p:nvSpPr>
        <p:spPr>
          <a:xfrm>
            <a:off x="7724775" y="2959100"/>
            <a:ext cx="3598863" cy="446088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800">
                <a:solidFill>
                  <a:srgbClr val="FFFFFF"/>
                </a:solidFill>
              </a:rPr>
              <a:t>Signal when scanning around the resonant </a:t>
            </a:r>
            <a:r>
              <a:rPr lang="en-US" sz="800" err="1">
                <a:solidFill>
                  <a:srgbClr val="FFFFFF"/>
                </a:solidFill>
              </a:rPr>
              <a:t>freqeuency</a:t>
            </a:r>
            <a:r>
              <a:rPr lang="en-US" sz="800">
                <a:solidFill>
                  <a:srgbClr val="FFFFFF"/>
                </a:solidFill>
              </a:rPr>
              <a:t> </a:t>
            </a:r>
          </a:p>
        </p:txBody>
      </p:sp>
      <p:pic>
        <p:nvPicPr>
          <p:cNvPr id="4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A631F745-34BC-4860-892B-025D028ABA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2629" y="641535"/>
            <a:ext cx="3621088" cy="223043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EA7AE4B-59E5-42A1-885C-FD478CAD813B}"/>
              </a:ext>
            </a:extLst>
          </p:cNvPr>
          <p:cNvSpPr txBox="1"/>
          <p:nvPr/>
        </p:nvSpPr>
        <p:spPr>
          <a:xfrm>
            <a:off x="4049473" y="5786307"/>
            <a:ext cx="3621088" cy="446088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800">
                <a:solidFill>
                  <a:srgbClr val="FFFFFF"/>
                </a:solidFill>
              </a:rPr>
              <a:t>The Deuteron Signal measured from the Q-meter scanning over a frequency range, with simulated Gaussian noise</a:t>
            </a:r>
          </a:p>
        </p:txBody>
      </p:sp>
      <p:pic>
        <p:nvPicPr>
          <p:cNvPr id="10" name="Picture 7" descr="A picture containing text, window&#10;&#10;Description automatically generated">
            <a:extLst>
              <a:ext uri="{FF2B5EF4-FFF2-40B4-BE49-F238E27FC236}">
                <a16:creationId xmlns:a16="http://schemas.microsoft.com/office/drawing/2014/main" id="{E67C9874-00D4-402C-B38A-F491725B72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7000" y="3459163"/>
            <a:ext cx="3575050" cy="223043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F4B4F16-A9FB-4C24-A091-D8A646B89296}"/>
              </a:ext>
            </a:extLst>
          </p:cNvPr>
          <p:cNvSpPr txBox="1"/>
          <p:nvPr/>
        </p:nvSpPr>
        <p:spPr>
          <a:xfrm>
            <a:off x="7767876" y="5786308"/>
            <a:ext cx="3575050" cy="446088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800">
                <a:solidFill>
                  <a:srgbClr val="FFFFFF"/>
                </a:solidFill>
              </a:rPr>
              <a:t>Signal when scanning around the resonant frequency, with simulated Gaussian noise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9A8FFE-3F5E-4D0E-B7E2-7F988EBC1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57400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Deuteron </a:t>
            </a:r>
            <a:br>
              <a:rPr lang="en-US" sz="2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Signals</a:t>
            </a:r>
          </a:p>
        </p:txBody>
      </p:sp>
    </p:spTree>
    <p:extLst>
      <p:ext uri="{BB962C8B-B14F-4D97-AF65-F5344CB8AC3E}">
        <p14:creationId xmlns:p14="http://schemas.microsoft.com/office/powerpoint/2010/main" val="53438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15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Machine Learning in LabVIEW to target NMR signals</vt:lpstr>
      <vt:lpstr>Background</vt:lpstr>
      <vt:lpstr>What is Nuclear Magnetic Resonance (NMR)?</vt:lpstr>
      <vt:lpstr>NMR Measurements with Q-Meter</vt:lpstr>
      <vt:lpstr>NMR Measurements with Q-Meter</vt:lpstr>
      <vt:lpstr>Benefits of using Dynamics Nuclear Polarization (DNP)</vt:lpstr>
      <vt:lpstr>Deuteron lineshape and simulations</vt:lpstr>
      <vt:lpstr>Deuteron Line-shape and Q-curve</vt:lpstr>
      <vt:lpstr>Deuteron  Signals</vt:lpstr>
      <vt:lpstr>Why Artificial Neural Networks (ANN)?</vt:lpstr>
      <vt:lpstr>What is ANN?</vt:lpstr>
      <vt:lpstr>Benefits of ANN</vt:lpstr>
      <vt:lpstr>Preliminary Results </vt:lpstr>
      <vt:lpstr>Prospective Outlook and Future Plans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-</dc:creator>
  <cp:revision>268</cp:revision>
  <dcterms:created xsi:type="dcterms:W3CDTF">2019-10-16T03:03:10Z</dcterms:created>
  <dcterms:modified xsi:type="dcterms:W3CDTF">2021-10-12T16:24:35Z</dcterms:modified>
</cp:coreProperties>
</file>