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4"/>
  </p:sldMasterIdLst>
  <p:notesMasterIdLst>
    <p:notesMasterId r:id="rId31"/>
  </p:notesMasterIdLst>
  <p:sldIdLst>
    <p:sldId id="256" r:id="rId5"/>
    <p:sldId id="257" r:id="rId6"/>
    <p:sldId id="269" r:id="rId7"/>
    <p:sldId id="258" r:id="rId8"/>
    <p:sldId id="266" r:id="rId9"/>
    <p:sldId id="271" r:id="rId10"/>
    <p:sldId id="288" r:id="rId11"/>
    <p:sldId id="287" r:id="rId12"/>
    <p:sldId id="272" r:id="rId13"/>
    <p:sldId id="280" r:id="rId14"/>
    <p:sldId id="283" r:id="rId15"/>
    <p:sldId id="282" r:id="rId16"/>
    <p:sldId id="274" r:id="rId17"/>
    <p:sldId id="261" r:id="rId18"/>
    <p:sldId id="267" r:id="rId19"/>
    <p:sldId id="262" r:id="rId20"/>
    <p:sldId id="276" r:id="rId21"/>
    <p:sldId id="275" r:id="rId22"/>
    <p:sldId id="279" r:id="rId23"/>
    <p:sldId id="277" r:id="rId24"/>
    <p:sldId id="263" r:id="rId25"/>
    <p:sldId id="278" r:id="rId26"/>
    <p:sldId id="289" r:id="rId27"/>
    <p:sldId id="290" r:id="rId28"/>
    <p:sldId id="264" r:id="rId29"/>
    <p:sldId id="26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229" autoAdjust="0"/>
  </p:normalViewPr>
  <p:slideViewPr>
    <p:cSldViewPr snapToGrid="0">
      <p:cViewPr>
        <p:scale>
          <a:sx n="82" d="100"/>
          <a:sy n="82" d="100"/>
        </p:scale>
        <p:origin x="581" y="72"/>
      </p:cViewPr>
      <p:guideLst/>
    </p:cSldViewPr>
  </p:slideViewPr>
  <p:outlineViewPr>
    <p:cViewPr>
      <p:scale>
        <a:sx n="33" d="100"/>
        <a:sy n="33" d="100"/>
      </p:scale>
      <p:origin x="0" y="-634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4181-EF6D-43AE-B52C-6C8CD4795E9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1951A875-3831-40E3-AF9B-539D21D99E0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Neural networks learn (or are trained) by processing examples, each of which contains a known "input" and "result," forming probability-weighted associations between the two, which are stored within the data structure of the net itself.</a:t>
          </a:r>
          <a:r>
            <a:rPr lang="en-US" dirty="0">
              <a:latin typeface="Calibri Light" panose="020F0302020204030204"/>
            </a:rPr>
            <a:t> </a:t>
          </a:r>
          <a:endParaRPr lang="en-US" dirty="0"/>
        </a:p>
      </dgm:t>
    </dgm:pt>
    <dgm:pt modelId="{9162B5FE-5918-4410-9E05-DC257420A2FD}" type="parTrans" cxnId="{33FE7059-396F-40E4-99FD-1B8D7160837C}">
      <dgm:prSet/>
      <dgm:spPr/>
      <dgm:t>
        <a:bodyPr/>
        <a:lstStyle/>
        <a:p>
          <a:endParaRPr lang="en-US"/>
        </a:p>
      </dgm:t>
    </dgm:pt>
    <dgm:pt modelId="{DDD7985C-FBD3-4C58-9738-BC5EE708B124}" type="sibTrans" cxnId="{33FE7059-396F-40E4-99FD-1B8D7160837C}">
      <dgm:prSet/>
      <dgm:spPr/>
      <dgm:t>
        <a:bodyPr/>
        <a:lstStyle/>
        <a:p>
          <a:endParaRPr lang="en-US"/>
        </a:p>
      </dgm:t>
    </dgm:pt>
    <dgm:pt modelId="{277EB7FF-F464-4CEC-8837-4529E9A027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training of a neural network from a given example is usually conducted by determining the difference between the processed output of the network (often a prediction) and a target output. This difference is the error.</a:t>
          </a:r>
          <a:r>
            <a:rPr lang="en-US" dirty="0">
              <a:latin typeface="Calibri Light" panose="020F0302020204030204"/>
            </a:rPr>
            <a:t> </a:t>
          </a:r>
          <a:endParaRPr lang="en-US" dirty="0"/>
        </a:p>
      </dgm:t>
    </dgm:pt>
    <dgm:pt modelId="{7ED47ECB-2334-4542-93A3-B3707BF4798D}" type="parTrans" cxnId="{9391118F-326F-4CD8-A05E-BB1343BE68B7}">
      <dgm:prSet/>
      <dgm:spPr/>
      <dgm:t>
        <a:bodyPr/>
        <a:lstStyle/>
        <a:p>
          <a:endParaRPr lang="en-US"/>
        </a:p>
      </dgm:t>
    </dgm:pt>
    <dgm:pt modelId="{47089030-FFA8-406C-95DE-224EC1D179A4}" type="sibTrans" cxnId="{9391118F-326F-4CD8-A05E-BB1343BE68B7}">
      <dgm:prSet/>
      <dgm:spPr/>
      <dgm:t>
        <a:bodyPr/>
        <a:lstStyle/>
        <a:p>
          <a:endParaRPr lang="en-US"/>
        </a:p>
      </dgm:t>
    </dgm:pt>
    <dgm:pt modelId="{1BFB448E-A92D-4B57-ACA5-C08AAE5817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network then adjusts its weighted associations according to a learning rule and using this error value. Successive adjustments will cause the neural network to produce output which is increasingly like the target output.</a:t>
          </a:r>
        </a:p>
      </dgm:t>
    </dgm:pt>
    <dgm:pt modelId="{0B78F193-6A93-439F-BA74-2FB06595B285}" type="parTrans" cxnId="{8BD2AF91-BE7E-4DED-9F9C-C64397637696}">
      <dgm:prSet/>
      <dgm:spPr/>
      <dgm:t>
        <a:bodyPr/>
        <a:lstStyle/>
        <a:p>
          <a:endParaRPr lang="en-US"/>
        </a:p>
      </dgm:t>
    </dgm:pt>
    <dgm:pt modelId="{02E3B5E5-BC79-484E-9C72-EEFC3B458252}" type="sibTrans" cxnId="{8BD2AF91-BE7E-4DED-9F9C-C64397637696}">
      <dgm:prSet/>
      <dgm:spPr/>
      <dgm:t>
        <a:bodyPr/>
        <a:lstStyle/>
        <a:p>
          <a:endParaRPr lang="en-US"/>
        </a:p>
      </dgm:t>
    </dgm:pt>
    <dgm:pt modelId="{9FD8BD73-9314-4BDD-8C36-BE5C8E38A38D}" type="pres">
      <dgm:prSet presAssocID="{D8054181-EF6D-43AE-B52C-6C8CD4795E9F}" presName="root" presStyleCnt="0">
        <dgm:presLayoutVars>
          <dgm:dir/>
          <dgm:resizeHandles val="exact"/>
        </dgm:presLayoutVars>
      </dgm:prSet>
      <dgm:spPr/>
    </dgm:pt>
    <dgm:pt modelId="{C340A816-5CA0-465D-8A39-A421810E84C8}" type="pres">
      <dgm:prSet presAssocID="{1951A875-3831-40E3-AF9B-539D21D99E0C}" presName="compNode" presStyleCnt="0"/>
      <dgm:spPr/>
    </dgm:pt>
    <dgm:pt modelId="{F3672F9B-5C74-40FC-B39B-B2BF6E050417}" type="pres">
      <dgm:prSet presAssocID="{1951A875-3831-40E3-AF9B-539D21D99E0C}" presName="bgRect" presStyleLbl="bgShp" presStyleIdx="0" presStyleCnt="3"/>
      <dgm:spPr/>
    </dgm:pt>
    <dgm:pt modelId="{C08D3CC1-3BC9-43A3-A9A1-856BC168ABC7}" type="pres">
      <dgm:prSet presAssocID="{1951A875-3831-40E3-AF9B-539D21D99E0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95DFC70E-0E5F-4332-BB9F-852E35253239}" type="pres">
      <dgm:prSet presAssocID="{1951A875-3831-40E3-AF9B-539D21D99E0C}" presName="spaceRect" presStyleCnt="0"/>
      <dgm:spPr/>
    </dgm:pt>
    <dgm:pt modelId="{5625366D-A89B-45E3-A5B4-1BFE59C28B69}" type="pres">
      <dgm:prSet presAssocID="{1951A875-3831-40E3-AF9B-539D21D99E0C}" presName="parTx" presStyleLbl="revTx" presStyleIdx="0" presStyleCnt="3">
        <dgm:presLayoutVars>
          <dgm:chMax val="0"/>
          <dgm:chPref val="0"/>
        </dgm:presLayoutVars>
      </dgm:prSet>
      <dgm:spPr/>
    </dgm:pt>
    <dgm:pt modelId="{2405F74B-A453-469E-99C9-CB8C8B08DB75}" type="pres">
      <dgm:prSet presAssocID="{DDD7985C-FBD3-4C58-9738-BC5EE708B124}" presName="sibTrans" presStyleCnt="0"/>
      <dgm:spPr/>
    </dgm:pt>
    <dgm:pt modelId="{B7CB1F7D-03FF-4C65-BC0B-D621562EAFB8}" type="pres">
      <dgm:prSet presAssocID="{277EB7FF-F464-4CEC-8837-4529E9A02784}" presName="compNode" presStyleCnt="0"/>
      <dgm:spPr/>
    </dgm:pt>
    <dgm:pt modelId="{FA0BA72A-CF82-42C8-9F13-D50A69B202A9}" type="pres">
      <dgm:prSet presAssocID="{277EB7FF-F464-4CEC-8837-4529E9A02784}" presName="bgRect" presStyleLbl="bgShp" presStyleIdx="1" presStyleCnt="3"/>
      <dgm:spPr/>
    </dgm:pt>
    <dgm:pt modelId="{245F5739-988D-4396-8203-2D7B4FE7F69C}" type="pres">
      <dgm:prSet presAssocID="{277EB7FF-F464-4CEC-8837-4529E9A0278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77600E38-20D9-4C09-8892-6406848ED930}" type="pres">
      <dgm:prSet presAssocID="{277EB7FF-F464-4CEC-8837-4529E9A02784}" presName="spaceRect" presStyleCnt="0"/>
      <dgm:spPr/>
    </dgm:pt>
    <dgm:pt modelId="{C658E4E4-5FB4-42E5-8513-499463179522}" type="pres">
      <dgm:prSet presAssocID="{277EB7FF-F464-4CEC-8837-4529E9A02784}" presName="parTx" presStyleLbl="revTx" presStyleIdx="1" presStyleCnt="3">
        <dgm:presLayoutVars>
          <dgm:chMax val="0"/>
          <dgm:chPref val="0"/>
        </dgm:presLayoutVars>
      </dgm:prSet>
      <dgm:spPr/>
    </dgm:pt>
    <dgm:pt modelId="{6081E3D8-F81E-4EC0-A4A4-976CDE6AB345}" type="pres">
      <dgm:prSet presAssocID="{47089030-FFA8-406C-95DE-224EC1D179A4}" presName="sibTrans" presStyleCnt="0"/>
      <dgm:spPr/>
    </dgm:pt>
    <dgm:pt modelId="{DE5BC596-B7EE-48E2-A4D5-924C31FBCF40}" type="pres">
      <dgm:prSet presAssocID="{1BFB448E-A92D-4B57-ACA5-C08AAE581745}" presName="compNode" presStyleCnt="0"/>
      <dgm:spPr/>
    </dgm:pt>
    <dgm:pt modelId="{C838DA76-D7F6-4213-875F-D6DB3C867F38}" type="pres">
      <dgm:prSet presAssocID="{1BFB448E-A92D-4B57-ACA5-C08AAE581745}" presName="bgRect" presStyleLbl="bgShp" presStyleIdx="2" presStyleCnt="3"/>
      <dgm:spPr/>
    </dgm:pt>
    <dgm:pt modelId="{21BEFFE2-B3A8-4803-B3CF-E837059BE129}" type="pres">
      <dgm:prSet presAssocID="{1BFB448E-A92D-4B57-ACA5-C08AAE58174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1AE5262E-070C-49A9-8FE9-7AF9C80D8E21}" type="pres">
      <dgm:prSet presAssocID="{1BFB448E-A92D-4B57-ACA5-C08AAE581745}" presName="spaceRect" presStyleCnt="0"/>
      <dgm:spPr/>
    </dgm:pt>
    <dgm:pt modelId="{E5B58424-E4BA-4CF0-A2E5-D1525C0242DF}" type="pres">
      <dgm:prSet presAssocID="{1BFB448E-A92D-4B57-ACA5-C08AAE58174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DD35453-DA37-434C-A2F3-49F0D7B440B0}" type="presOf" srcId="{D8054181-EF6D-43AE-B52C-6C8CD4795E9F}" destId="{9FD8BD73-9314-4BDD-8C36-BE5C8E38A38D}" srcOrd="0" destOrd="0" presId="urn:microsoft.com/office/officeart/2018/2/layout/IconVerticalSolidList"/>
    <dgm:cxn modelId="{DA59DC53-C442-4674-BCF0-E6BAC5BFCC55}" type="presOf" srcId="{1BFB448E-A92D-4B57-ACA5-C08AAE581745}" destId="{E5B58424-E4BA-4CF0-A2E5-D1525C0242DF}" srcOrd="0" destOrd="0" presId="urn:microsoft.com/office/officeart/2018/2/layout/IconVerticalSolidList"/>
    <dgm:cxn modelId="{33FE7059-396F-40E4-99FD-1B8D7160837C}" srcId="{D8054181-EF6D-43AE-B52C-6C8CD4795E9F}" destId="{1951A875-3831-40E3-AF9B-539D21D99E0C}" srcOrd="0" destOrd="0" parTransId="{9162B5FE-5918-4410-9E05-DC257420A2FD}" sibTransId="{DDD7985C-FBD3-4C58-9738-BC5EE708B124}"/>
    <dgm:cxn modelId="{9391118F-326F-4CD8-A05E-BB1343BE68B7}" srcId="{D8054181-EF6D-43AE-B52C-6C8CD4795E9F}" destId="{277EB7FF-F464-4CEC-8837-4529E9A02784}" srcOrd="1" destOrd="0" parTransId="{7ED47ECB-2334-4542-93A3-B3707BF4798D}" sibTransId="{47089030-FFA8-406C-95DE-224EC1D179A4}"/>
    <dgm:cxn modelId="{8BD2AF91-BE7E-4DED-9F9C-C64397637696}" srcId="{D8054181-EF6D-43AE-B52C-6C8CD4795E9F}" destId="{1BFB448E-A92D-4B57-ACA5-C08AAE581745}" srcOrd="2" destOrd="0" parTransId="{0B78F193-6A93-439F-BA74-2FB06595B285}" sibTransId="{02E3B5E5-BC79-484E-9C72-EEFC3B458252}"/>
    <dgm:cxn modelId="{43243593-F686-4D08-92C1-5B6ED97B1652}" type="presOf" srcId="{277EB7FF-F464-4CEC-8837-4529E9A02784}" destId="{C658E4E4-5FB4-42E5-8513-499463179522}" srcOrd="0" destOrd="0" presId="urn:microsoft.com/office/officeart/2018/2/layout/IconVerticalSolidList"/>
    <dgm:cxn modelId="{2403D0F7-7FE2-4498-908F-3D0EEB5C8211}" type="presOf" srcId="{1951A875-3831-40E3-AF9B-539D21D99E0C}" destId="{5625366D-A89B-45E3-A5B4-1BFE59C28B69}" srcOrd="0" destOrd="0" presId="urn:microsoft.com/office/officeart/2018/2/layout/IconVerticalSolidList"/>
    <dgm:cxn modelId="{F597EA6B-49C3-423D-AA3D-0F055AC1EBE5}" type="presParOf" srcId="{9FD8BD73-9314-4BDD-8C36-BE5C8E38A38D}" destId="{C340A816-5CA0-465D-8A39-A421810E84C8}" srcOrd="0" destOrd="0" presId="urn:microsoft.com/office/officeart/2018/2/layout/IconVerticalSolidList"/>
    <dgm:cxn modelId="{9A3A5197-D763-428C-9886-7F28FC2DC757}" type="presParOf" srcId="{C340A816-5CA0-465D-8A39-A421810E84C8}" destId="{F3672F9B-5C74-40FC-B39B-B2BF6E050417}" srcOrd="0" destOrd="0" presId="urn:microsoft.com/office/officeart/2018/2/layout/IconVerticalSolidList"/>
    <dgm:cxn modelId="{64BE31F0-11FD-4C07-A9F4-5039553DEEED}" type="presParOf" srcId="{C340A816-5CA0-465D-8A39-A421810E84C8}" destId="{C08D3CC1-3BC9-43A3-A9A1-856BC168ABC7}" srcOrd="1" destOrd="0" presId="urn:microsoft.com/office/officeart/2018/2/layout/IconVerticalSolidList"/>
    <dgm:cxn modelId="{733B1903-9E19-45B6-BB64-393292649A11}" type="presParOf" srcId="{C340A816-5CA0-465D-8A39-A421810E84C8}" destId="{95DFC70E-0E5F-4332-BB9F-852E35253239}" srcOrd="2" destOrd="0" presId="urn:microsoft.com/office/officeart/2018/2/layout/IconVerticalSolidList"/>
    <dgm:cxn modelId="{646766E1-C9A4-42E2-B416-8EAA917E79FC}" type="presParOf" srcId="{C340A816-5CA0-465D-8A39-A421810E84C8}" destId="{5625366D-A89B-45E3-A5B4-1BFE59C28B69}" srcOrd="3" destOrd="0" presId="urn:microsoft.com/office/officeart/2018/2/layout/IconVerticalSolidList"/>
    <dgm:cxn modelId="{1F19FB0B-EE0D-413F-B6A4-20E8C5CAB727}" type="presParOf" srcId="{9FD8BD73-9314-4BDD-8C36-BE5C8E38A38D}" destId="{2405F74B-A453-469E-99C9-CB8C8B08DB75}" srcOrd="1" destOrd="0" presId="urn:microsoft.com/office/officeart/2018/2/layout/IconVerticalSolidList"/>
    <dgm:cxn modelId="{0ED14F4F-3F83-486E-88A6-F2EA0C522C27}" type="presParOf" srcId="{9FD8BD73-9314-4BDD-8C36-BE5C8E38A38D}" destId="{B7CB1F7D-03FF-4C65-BC0B-D621562EAFB8}" srcOrd="2" destOrd="0" presId="urn:microsoft.com/office/officeart/2018/2/layout/IconVerticalSolidList"/>
    <dgm:cxn modelId="{1D343092-9F22-40B0-ACBC-E83CF87C1567}" type="presParOf" srcId="{B7CB1F7D-03FF-4C65-BC0B-D621562EAFB8}" destId="{FA0BA72A-CF82-42C8-9F13-D50A69B202A9}" srcOrd="0" destOrd="0" presId="urn:microsoft.com/office/officeart/2018/2/layout/IconVerticalSolidList"/>
    <dgm:cxn modelId="{8B67D794-2EFB-40BD-950E-4280987E96E4}" type="presParOf" srcId="{B7CB1F7D-03FF-4C65-BC0B-D621562EAFB8}" destId="{245F5739-988D-4396-8203-2D7B4FE7F69C}" srcOrd="1" destOrd="0" presId="urn:microsoft.com/office/officeart/2018/2/layout/IconVerticalSolidList"/>
    <dgm:cxn modelId="{566AC0D5-0EAE-4F1B-8DBD-6BA4C54466F1}" type="presParOf" srcId="{B7CB1F7D-03FF-4C65-BC0B-D621562EAFB8}" destId="{77600E38-20D9-4C09-8892-6406848ED930}" srcOrd="2" destOrd="0" presId="urn:microsoft.com/office/officeart/2018/2/layout/IconVerticalSolidList"/>
    <dgm:cxn modelId="{269F1711-7DFD-4C64-B816-9DB276F0CC73}" type="presParOf" srcId="{B7CB1F7D-03FF-4C65-BC0B-D621562EAFB8}" destId="{C658E4E4-5FB4-42E5-8513-499463179522}" srcOrd="3" destOrd="0" presId="urn:microsoft.com/office/officeart/2018/2/layout/IconVerticalSolidList"/>
    <dgm:cxn modelId="{9B2D0805-9885-4409-B28C-91455FEDE25C}" type="presParOf" srcId="{9FD8BD73-9314-4BDD-8C36-BE5C8E38A38D}" destId="{6081E3D8-F81E-4EC0-A4A4-976CDE6AB345}" srcOrd="3" destOrd="0" presId="urn:microsoft.com/office/officeart/2018/2/layout/IconVerticalSolidList"/>
    <dgm:cxn modelId="{4790C9C7-9823-49AB-87D1-22827415A21D}" type="presParOf" srcId="{9FD8BD73-9314-4BDD-8C36-BE5C8E38A38D}" destId="{DE5BC596-B7EE-48E2-A4D5-924C31FBCF40}" srcOrd="4" destOrd="0" presId="urn:microsoft.com/office/officeart/2018/2/layout/IconVerticalSolidList"/>
    <dgm:cxn modelId="{0143768F-E11F-404A-B13A-92CE08121542}" type="presParOf" srcId="{DE5BC596-B7EE-48E2-A4D5-924C31FBCF40}" destId="{C838DA76-D7F6-4213-875F-D6DB3C867F38}" srcOrd="0" destOrd="0" presId="urn:microsoft.com/office/officeart/2018/2/layout/IconVerticalSolidList"/>
    <dgm:cxn modelId="{6D817D9B-CE10-4774-8D58-FCA0F2FFD738}" type="presParOf" srcId="{DE5BC596-B7EE-48E2-A4D5-924C31FBCF40}" destId="{21BEFFE2-B3A8-4803-B3CF-E837059BE129}" srcOrd="1" destOrd="0" presId="urn:microsoft.com/office/officeart/2018/2/layout/IconVerticalSolidList"/>
    <dgm:cxn modelId="{93EF2E41-7B89-4083-BD59-1FE9BD6A0E6E}" type="presParOf" srcId="{DE5BC596-B7EE-48E2-A4D5-924C31FBCF40}" destId="{1AE5262E-070C-49A9-8FE9-7AF9C80D8E21}" srcOrd="2" destOrd="0" presId="urn:microsoft.com/office/officeart/2018/2/layout/IconVerticalSolidList"/>
    <dgm:cxn modelId="{F0EDA0AF-AB8E-4650-A791-77A7EFE775B1}" type="presParOf" srcId="{DE5BC596-B7EE-48E2-A4D5-924C31FBCF40}" destId="{E5B58424-E4BA-4CF0-A2E5-D1525C0242D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EA42E9-B688-44E3-81D3-FFC40D78234F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09369FE-2CE4-4B10-8B2C-EF3237CB10BA}">
      <dgm:prSet/>
      <dgm:spPr/>
      <dgm:t>
        <a:bodyPr/>
        <a:lstStyle/>
        <a:p>
          <a:pPr rtl="0">
            <a:defRPr cap="all"/>
          </a:pPr>
          <a:r>
            <a:rPr lang="en-US" dirty="0"/>
            <a:t>Allows us to operate outside the Q-meter design parameters and accurately extract polarization measurements</a:t>
          </a:r>
          <a:r>
            <a:rPr lang="en-US" dirty="0">
              <a:latin typeface="Calibri Light" panose="020F0302020204030204"/>
            </a:rPr>
            <a:t> (Around 1-2% relative error)</a:t>
          </a:r>
          <a:endParaRPr lang="en-US" dirty="0"/>
        </a:p>
      </dgm:t>
    </dgm:pt>
    <dgm:pt modelId="{CB4ACCFF-D6EF-4FAF-A718-A69213B96CA3}" type="parTrans" cxnId="{F25418F7-A021-4580-BEE6-868C74502A94}">
      <dgm:prSet/>
      <dgm:spPr/>
      <dgm:t>
        <a:bodyPr/>
        <a:lstStyle/>
        <a:p>
          <a:endParaRPr lang="en-US"/>
        </a:p>
      </dgm:t>
    </dgm:pt>
    <dgm:pt modelId="{9CA65471-96A2-433D-A4EF-F7A1913F47FE}" type="sibTrans" cxnId="{F25418F7-A021-4580-BEE6-868C74502A94}">
      <dgm:prSet/>
      <dgm:spPr/>
      <dgm:t>
        <a:bodyPr/>
        <a:lstStyle/>
        <a:p>
          <a:endParaRPr lang="en-US"/>
        </a:p>
      </dgm:t>
    </dgm:pt>
    <dgm:pt modelId="{A7478622-F164-4B6E-8699-103BEC969025}">
      <dgm:prSet/>
      <dgm:spPr/>
      <dgm:t>
        <a:bodyPr/>
        <a:lstStyle/>
        <a:p>
          <a:pPr>
            <a:defRPr cap="all"/>
          </a:pPr>
          <a:r>
            <a:rPr lang="en-US" kern="1200" cap="all" dirty="0">
              <a:latin typeface="Calibri" panose="020F0502020204030204"/>
              <a:ea typeface="+mn-ea"/>
              <a:cs typeface="+mn-cs"/>
            </a:rPr>
            <a:t>Even with added Gaussian noise to make the deuteron signal less discernable, ANN can be trained to filter out the noise and measure the true polarization of a signal by noise that has an SNR of 10 and below</a:t>
          </a:r>
        </a:p>
      </dgm:t>
    </dgm:pt>
    <dgm:pt modelId="{E23C8B0A-017B-4A06-8383-3BD38A644737}" type="parTrans" cxnId="{02A3A048-1563-4B86-A0F9-428AE34E9471}">
      <dgm:prSet/>
      <dgm:spPr/>
      <dgm:t>
        <a:bodyPr/>
        <a:lstStyle/>
        <a:p>
          <a:endParaRPr lang="en-US"/>
        </a:p>
      </dgm:t>
    </dgm:pt>
    <dgm:pt modelId="{B1891A0A-4F81-4341-8365-521900CE52EE}" type="sibTrans" cxnId="{02A3A048-1563-4B86-A0F9-428AE34E9471}">
      <dgm:prSet/>
      <dgm:spPr/>
      <dgm:t>
        <a:bodyPr/>
        <a:lstStyle/>
        <a:p>
          <a:endParaRPr lang="en-US"/>
        </a:p>
      </dgm:t>
    </dgm:pt>
    <dgm:pt modelId="{4E88900B-811B-4B39-ABD5-139D9AF3C4BE}" type="pres">
      <dgm:prSet presAssocID="{F8EA42E9-B688-44E3-81D3-FFC40D78234F}" presName="diagram" presStyleCnt="0">
        <dgm:presLayoutVars>
          <dgm:dir/>
          <dgm:resizeHandles val="exact"/>
        </dgm:presLayoutVars>
      </dgm:prSet>
      <dgm:spPr/>
    </dgm:pt>
    <dgm:pt modelId="{A173E75F-98E1-4323-B918-6A17969C3010}" type="pres">
      <dgm:prSet presAssocID="{909369FE-2CE4-4B10-8B2C-EF3237CB10BA}" presName="node" presStyleLbl="node1" presStyleIdx="0" presStyleCnt="2">
        <dgm:presLayoutVars>
          <dgm:bulletEnabled val="1"/>
        </dgm:presLayoutVars>
      </dgm:prSet>
      <dgm:spPr/>
    </dgm:pt>
    <dgm:pt modelId="{AB68B0D9-1634-4F98-BD59-A135A7A60DCF}" type="pres">
      <dgm:prSet presAssocID="{9CA65471-96A2-433D-A4EF-F7A1913F47FE}" presName="sibTrans" presStyleCnt="0"/>
      <dgm:spPr/>
    </dgm:pt>
    <dgm:pt modelId="{6084810D-C6B2-4ECF-B1F5-A6E4FED095F8}" type="pres">
      <dgm:prSet presAssocID="{A7478622-F164-4B6E-8699-103BEC969025}" presName="node" presStyleLbl="node1" presStyleIdx="1" presStyleCnt="2">
        <dgm:presLayoutVars>
          <dgm:bulletEnabled val="1"/>
        </dgm:presLayoutVars>
      </dgm:prSet>
      <dgm:spPr/>
    </dgm:pt>
  </dgm:ptLst>
  <dgm:cxnLst>
    <dgm:cxn modelId="{09DE470A-EFD3-4C2F-AEBD-2115A3FD9DFA}" type="presOf" srcId="{F8EA42E9-B688-44E3-81D3-FFC40D78234F}" destId="{4E88900B-811B-4B39-ABD5-139D9AF3C4BE}" srcOrd="0" destOrd="0" presId="urn:microsoft.com/office/officeart/2005/8/layout/default"/>
    <dgm:cxn modelId="{02A3A048-1563-4B86-A0F9-428AE34E9471}" srcId="{F8EA42E9-B688-44E3-81D3-FFC40D78234F}" destId="{A7478622-F164-4B6E-8699-103BEC969025}" srcOrd="1" destOrd="0" parTransId="{E23C8B0A-017B-4A06-8383-3BD38A644737}" sibTransId="{B1891A0A-4F81-4341-8365-521900CE52EE}"/>
    <dgm:cxn modelId="{4D3413CA-67BD-436E-BCCB-DBF7BDE54AE0}" type="presOf" srcId="{909369FE-2CE4-4B10-8B2C-EF3237CB10BA}" destId="{A173E75F-98E1-4323-B918-6A17969C3010}" srcOrd="0" destOrd="0" presId="urn:microsoft.com/office/officeart/2005/8/layout/default"/>
    <dgm:cxn modelId="{299655CB-A3FE-4175-B3FE-4C60BB577931}" type="presOf" srcId="{A7478622-F164-4B6E-8699-103BEC969025}" destId="{6084810D-C6B2-4ECF-B1F5-A6E4FED095F8}" srcOrd="0" destOrd="0" presId="urn:microsoft.com/office/officeart/2005/8/layout/default"/>
    <dgm:cxn modelId="{F25418F7-A021-4580-BEE6-868C74502A94}" srcId="{F8EA42E9-B688-44E3-81D3-FFC40D78234F}" destId="{909369FE-2CE4-4B10-8B2C-EF3237CB10BA}" srcOrd="0" destOrd="0" parTransId="{CB4ACCFF-D6EF-4FAF-A718-A69213B96CA3}" sibTransId="{9CA65471-96A2-433D-A4EF-F7A1913F47FE}"/>
    <dgm:cxn modelId="{9BBE9B4C-3016-4938-AF83-FD9F17F4B474}" type="presParOf" srcId="{4E88900B-811B-4B39-ABD5-139D9AF3C4BE}" destId="{A173E75F-98E1-4323-B918-6A17969C3010}" srcOrd="0" destOrd="0" presId="urn:microsoft.com/office/officeart/2005/8/layout/default"/>
    <dgm:cxn modelId="{273AA30F-060A-43D4-860A-2AA73BCBB9AF}" type="presParOf" srcId="{4E88900B-811B-4B39-ABD5-139D9AF3C4BE}" destId="{AB68B0D9-1634-4F98-BD59-A135A7A60DCF}" srcOrd="1" destOrd="0" presId="urn:microsoft.com/office/officeart/2005/8/layout/default"/>
    <dgm:cxn modelId="{70E600C9-5D1C-4999-BA77-F5CF873A1575}" type="presParOf" srcId="{4E88900B-811B-4B39-ABD5-139D9AF3C4BE}" destId="{6084810D-C6B2-4ECF-B1F5-A6E4FED095F8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1A2A3B-34E7-4350-83B7-B5F81D41272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C0DA6DC-784F-48C4-BBDD-EC663FCFA697}">
      <dgm:prSet/>
      <dgm:spPr/>
      <dgm:t>
        <a:bodyPr/>
        <a:lstStyle/>
        <a:p>
          <a:r>
            <a:rPr lang="en-US" dirty="0"/>
            <a:t>ANN can allow for the efficient filtering of background noise from deuteron signal (could also be applied to any NMR signal)</a:t>
          </a:r>
        </a:p>
      </dgm:t>
    </dgm:pt>
    <dgm:pt modelId="{CDF0648C-5D09-4BC4-8983-6F83EAC79436}" type="parTrans" cxnId="{43930509-E688-44CE-9A27-7F52FE82C46F}">
      <dgm:prSet/>
      <dgm:spPr/>
      <dgm:t>
        <a:bodyPr/>
        <a:lstStyle/>
        <a:p>
          <a:endParaRPr lang="en-US"/>
        </a:p>
      </dgm:t>
    </dgm:pt>
    <dgm:pt modelId="{DBBD0209-4320-44DB-A45B-0FFD3FB0AF2F}" type="sibTrans" cxnId="{43930509-E688-44CE-9A27-7F52FE82C46F}">
      <dgm:prSet/>
      <dgm:spPr/>
      <dgm:t>
        <a:bodyPr/>
        <a:lstStyle/>
        <a:p>
          <a:endParaRPr lang="en-US"/>
        </a:p>
      </dgm:t>
    </dgm:pt>
    <dgm:pt modelId="{2D1FD66F-2478-4CDD-916D-36C1BFBBB69D}">
      <dgm:prSet/>
      <dgm:spPr/>
      <dgm:t>
        <a:bodyPr/>
        <a:lstStyle/>
        <a:p>
          <a:r>
            <a:rPr lang="en-US" dirty="0"/>
            <a:t>The adaptability of the ANN allows for changes in baseline and scanning range of an NMR to quickly and easily be considered</a:t>
          </a:r>
        </a:p>
      </dgm:t>
    </dgm:pt>
    <dgm:pt modelId="{4966BC08-EBB2-43A7-A1F1-1D0CCBA1F1A6}" type="parTrans" cxnId="{13FD97EB-211E-4561-BC72-4D0763A9BB8A}">
      <dgm:prSet/>
      <dgm:spPr/>
      <dgm:t>
        <a:bodyPr/>
        <a:lstStyle/>
        <a:p>
          <a:endParaRPr lang="en-US"/>
        </a:p>
      </dgm:t>
    </dgm:pt>
    <dgm:pt modelId="{73C283B1-B71A-4F53-8A80-4A8DABB3BD0E}" type="sibTrans" cxnId="{13FD97EB-211E-4561-BC72-4D0763A9BB8A}">
      <dgm:prSet/>
      <dgm:spPr/>
      <dgm:t>
        <a:bodyPr/>
        <a:lstStyle/>
        <a:p>
          <a:endParaRPr lang="en-US"/>
        </a:p>
      </dgm:t>
    </dgm:pt>
    <dgm:pt modelId="{723FAA7E-8EAE-4995-821E-16033E28C6A1}">
      <dgm:prSet/>
      <dgm:spPr/>
      <dgm:t>
        <a:bodyPr/>
        <a:lstStyle/>
        <a:p>
          <a:r>
            <a:rPr lang="en-US" dirty="0"/>
            <a:t>For the future: optimize the ANN for smaller polarizations to increase precision and accuracy</a:t>
          </a:r>
        </a:p>
      </dgm:t>
    </dgm:pt>
    <dgm:pt modelId="{EB06B6CA-26DA-4095-8A5F-8A94BC63B7F0}" type="parTrans" cxnId="{2C017476-1B1B-4B03-A9CC-722D68CD4144}">
      <dgm:prSet/>
      <dgm:spPr/>
      <dgm:t>
        <a:bodyPr/>
        <a:lstStyle/>
        <a:p>
          <a:endParaRPr lang="en-US"/>
        </a:p>
      </dgm:t>
    </dgm:pt>
    <dgm:pt modelId="{CB6C8853-DCFD-46C1-B31B-ADBB41B392F9}" type="sibTrans" cxnId="{2C017476-1B1B-4B03-A9CC-722D68CD4144}">
      <dgm:prSet/>
      <dgm:spPr/>
      <dgm:t>
        <a:bodyPr/>
        <a:lstStyle/>
        <a:p>
          <a:endParaRPr lang="en-US"/>
        </a:p>
      </dgm:t>
    </dgm:pt>
    <dgm:pt modelId="{E9EA9058-735D-4C37-B42D-AB0AAACBBE23}" type="pres">
      <dgm:prSet presAssocID="{311A2A3B-34E7-4350-83B7-B5F81D412722}" presName="linear" presStyleCnt="0">
        <dgm:presLayoutVars>
          <dgm:animLvl val="lvl"/>
          <dgm:resizeHandles val="exact"/>
        </dgm:presLayoutVars>
      </dgm:prSet>
      <dgm:spPr/>
    </dgm:pt>
    <dgm:pt modelId="{EBE49CFE-0381-40E5-A7A9-F36CC0C51E97}" type="pres">
      <dgm:prSet presAssocID="{DC0DA6DC-784F-48C4-BBDD-EC663FCFA69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607F921-2C08-42B2-AABA-64400D142D74}" type="pres">
      <dgm:prSet presAssocID="{DBBD0209-4320-44DB-A45B-0FFD3FB0AF2F}" presName="spacer" presStyleCnt="0"/>
      <dgm:spPr/>
    </dgm:pt>
    <dgm:pt modelId="{CA3D5599-997B-4919-B81D-C8AE4659528E}" type="pres">
      <dgm:prSet presAssocID="{2D1FD66F-2478-4CDD-916D-36C1BFBBB69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CCBF2ED-3938-4110-ACFA-CEE3A99B3008}" type="pres">
      <dgm:prSet presAssocID="{73C283B1-B71A-4F53-8A80-4A8DABB3BD0E}" presName="spacer" presStyleCnt="0"/>
      <dgm:spPr/>
    </dgm:pt>
    <dgm:pt modelId="{478256ED-2FF0-44CA-9779-A15D46C1F589}" type="pres">
      <dgm:prSet presAssocID="{723FAA7E-8EAE-4995-821E-16033E28C6A1}" presName="parentText" presStyleLbl="node1" presStyleIdx="2" presStyleCnt="3" custLinFactNeighborX="1329">
        <dgm:presLayoutVars>
          <dgm:chMax val="0"/>
          <dgm:bulletEnabled val="1"/>
        </dgm:presLayoutVars>
      </dgm:prSet>
      <dgm:spPr/>
    </dgm:pt>
  </dgm:ptLst>
  <dgm:cxnLst>
    <dgm:cxn modelId="{43930509-E688-44CE-9A27-7F52FE82C46F}" srcId="{311A2A3B-34E7-4350-83B7-B5F81D412722}" destId="{DC0DA6DC-784F-48C4-BBDD-EC663FCFA697}" srcOrd="0" destOrd="0" parTransId="{CDF0648C-5D09-4BC4-8983-6F83EAC79436}" sibTransId="{DBBD0209-4320-44DB-A45B-0FFD3FB0AF2F}"/>
    <dgm:cxn modelId="{D29CD722-FD24-4085-83B5-92130A966B1C}" type="presOf" srcId="{DC0DA6DC-784F-48C4-BBDD-EC663FCFA697}" destId="{EBE49CFE-0381-40E5-A7A9-F36CC0C51E97}" srcOrd="0" destOrd="0" presId="urn:microsoft.com/office/officeart/2005/8/layout/vList2"/>
    <dgm:cxn modelId="{2C017476-1B1B-4B03-A9CC-722D68CD4144}" srcId="{311A2A3B-34E7-4350-83B7-B5F81D412722}" destId="{723FAA7E-8EAE-4995-821E-16033E28C6A1}" srcOrd="2" destOrd="0" parTransId="{EB06B6CA-26DA-4095-8A5F-8A94BC63B7F0}" sibTransId="{CB6C8853-DCFD-46C1-B31B-ADBB41B392F9}"/>
    <dgm:cxn modelId="{6E0B1BA6-DDE6-406D-8A60-059E683FD00C}" type="presOf" srcId="{723FAA7E-8EAE-4995-821E-16033E28C6A1}" destId="{478256ED-2FF0-44CA-9779-A15D46C1F589}" srcOrd="0" destOrd="0" presId="urn:microsoft.com/office/officeart/2005/8/layout/vList2"/>
    <dgm:cxn modelId="{104DEBD8-DAB1-4BE9-BF1B-DFCBE7F36763}" type="presOf" srcId="{311A2A3B-34E7-4350-83B7-B5F81D412722}" destId="{E9EA9058-735D-4C37-B42D-AB0AAACBBE23}" srcOrd="0" destOrd="0" presId="urn:microsoft.com/office/officeart/2005/8/layout/vList2"/>
    <dgm:cxn modelId="{65DD1DE7-F9BA-4CF8-8FF2-51E8D75A8859}" type="presOf" srcId="{2D1FD66F-2478-4CDD-916D-36C1BFBBB69D}" destId="{CA3D5599-997B-4919-B81D-C8AE4659528E}" srcOrd="0" destOrd="0" presId="urn:microsoft.com/office/officeart/2005/8/layout/vList2"/>
    <dgm:cxn modelId="{13FD97EB-211E-4561-BC72-4D0763A9BB8A}" srcId="{311A2A3B-34E7-4350-83B7-B5F81D412722}" destId="{2D1FD66F-2478-4CDD-916D-36C1BFBBB69D}" srcOrd="1" destOrd="0" parTransId="{4966BC08-EBB2-43A7-A1F1-1D0CCBA1F1A6}" sibTransId="{73C283B1-B71A-4F53-8A80-4A8DABB3BD0E}"/>
    <dgm:cxn modelId="{A5CE7449-DC8B-4F46-8A65-E4CB1F2B957F}" type="presParOf" srcId="{E9EA9058-735D-4C37-B42D-AB0AAACBBE23}" destId="{EBE49CFE-0381-40E5-A7A9-F36CC0C51E97}" srcOrd="0" destOrd="0" presId="urn:microsoft.com/office/officeart/2005/8/layout/vList2"/>
    <dgm:cxn modelId="{BD5B6F3A-C702-4577-8368-F56CCA9DE637}" type="presParOf" srcId="{E9EA9058-735D-4C37-B42D-AB0AAACBBE23}" destId="{0607F921-2C08-42B2-AABA-64400D142D74}" srcOrd="1" destOrd="0" presId="urn:microsoft.com/office/officeart/2005/8/layout/vList2"/>
    <dgm:cxn modelId="{BE5D16F0-2641-4D48-9C2D-A50D5D313EF2}" type="presParOf" srcId="{E9EA9058-735D-4C37-B42D-AB0AAACBBE23}" destId="{CA3D5599-997B-4919-B81D-C8AE4659528E}" srcOrd="2" destOrd="0" presId="urn:microsoft.com/office/officeart/2005/8/layout/vList2"/>
    <dgm:cxn modelId="{46F9DDEC-870B-4EAF-846B-756C9F3B1A5E}" type="presParOf" srcId="{E9EA9058-735D-4C37-B42D-AB0AAACBBE23}" destId="{5CCBF2ED-3938-4110-ACFA-CEE3A99B3008}" srcOrd="3" destOrd="0" presId="urn:microsoft.com/office/officeart/2005/8/layout/vList2"/>
    <dgm:cxn modelId="{81099135-BBBF-4F5C-8B61-7B27A0CB13D9}" type="presParOf" srcId="{E9EA9058-735D-4C37-B42D-AB0AAACBBE23}" destId="{478256ED-2FF0-44CA-9779-A15D46C1F58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72F9B-5C74-40FC-B39B-B2BF6E050417}">
      <dsp:nvSpPr>
        <dsp:cNvPr id="0" name=""/>
        <dsp:cNvSpPr/>
      </dsp:nvSpPr>
      <dsp:spPr>
        <a:xfrm>
          <a:off x="0" y="502"/>
          <a:ext cx="10972401" cy="11766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D3CC1-3BC9-43A3-A9A1-856BC168ABC7}">
      <dsp:nvSpPr>
        <dsp:cNvPr id="0" name=""/>
        <dsp:cNvSpPr/>
      </dsp:nvSpPr>
      <dsp:spPr>
        <a:xfrm>
          <a:off x="355927" y="265242"/>
          <a:ext cx="647140" cy="64714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25366D-A89B-45E3-A5B4-1BFE59C28B69}">
      <dsp:nvSpPr>
        <dsp:cNvPr id="0" name=""/>
        <dsp:cNvSpPr/>
      </dsp:nvSpPr>
      <dsp:spPr>
        <a:xfrm>
          <a:off x="1358994" y="502"/>
          <a:ext cx="9613406" cy="117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526" tIns="124526" rIns="124526" bIns="12452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Neural networks learn (or are trained) by processing examples, each of which contains a known "input" and "result," forming probability-weighted associations between the two, which are stored within the data structure of the net itself.</a:t>
          </a:r>
          <a:r>
            <a:rPr lang="en-US" sz="1900" kern="1200" dirty="0">
              <a:latin typeface="Calibri Light" panose="020F0302020204030204"/>
            </a:rPr>
            <a:t> </a:t>
          </a:r>
          <a:endParaRPr lang="en-US" sz="1900" kern="1200" dirty="0"/>
        </a:p>
      </dsp:txBody>
      <dsp:txXfrm>
        <a:off x="1358994" y="502"/>
        <a:ext cx="9613406" cy="1176618"/>
      </dsp:txXfrm>
    </dsp:sp>
    <dsp:sp modelId="{FA0BA72A-CF82-42C8-9F13-D50A69B202A9}">
      <dsp:nvSpPr>
        <dsp:cNvPr id="0" name=""/>
        <dsp:cNvSpPr/>
      </dsp:nvSpPr>
      <dsp:spPr>
        <a:xfrm>
          <a:off x="0" y="1471276"/>
          <a:ext cx="10972401" cy="11766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F5739-988D-4396-8203-2D7B4FE7F69C}">
      <dsp:nvSpPr>
        <dsp:cNvPr id="0" name=""/>
        <dsp:cNvSpPr/>
      </dsp:nvSpPr>
      <dsp:spPr>
        <a:xfrm>
          <a:off x="355927" y="1736015"/>
          <a:ext cx="647140" cy="64714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58E4E4-5FB4-42E5-8513-499463179522}">
      <dsp:nvSpPr>
        <dsp:cNvPr id="0" name=""/>
        <dsp:cNvSpPr/>
      </dsp:nvSpPr>
      <dsp:spPr>
        <a:xfrm>
          <a:off x="1358994" y="1471276"/>
          <a:ext cx="9613406" cy="117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526" tIns="124526" rIns="124526" bIns="12452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The training of a neural network from a given example is usually conducted by determining the difference between the processed output of the network (often a prediction) and a target output. This difference is the error.</a:t>
          </a:r>
          <a:r>
            <a:rPr lang="en-US" sz="1900" kern="1200" dirty="0">
              <a:latin typeface="Calibri Light" panose="020F0302020204030204"/>
            </a:rPr>
            <a:t> </a:t>
          </a:r>
          <a:endParaRPr lang="en-US" sz="1900" kern="1200" dirty="0"/>
        </a:p>
      </dsp:txBody>
      <dsp:txXfrm>
        <a:off x="1358994" y="1471276"/>
        <a:ext cx="9613406" cy="1176618"/>
      </dsp:txXfrm>
    </dsp:sp>
    <dsp:sp modelId="{C838DA76-D7F6-4213-875F-D6DB3C867F38}">
      <dsp:nvSpPr>
        <dsp:cNvPr id="0" name=""/>
        <dsp:cNvSpPr/>
      </dsp:nvSpPr>
      <dsp:spPr>
        <a:xfrm>
          <a:off x="0" y="2942050"/>
          <a:ext cx="10972401" cy="11766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EFFE2-B3A8-4803-B3CF-E837059BE129}">
      <dsp:nvSpPr>
        <dsp:cNvPr id="0" name=""/>
        <dsp:cNvSpPr/>
      </dsp:nvSpPr>
      <dsp:spPr>
        <a:xfrm>
          <a:off x="355927" y="3206789"/>
          <a:ext cx="647140" cy="64714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B58424-E4BA-4CF0-A2E5-D1525C0242DF}">
      <dsp:nvSpPr>
        <dsp:cNvPr id="0" name=""/>
        <dsp:cNvSpPr/>
      </dsp:nvSpPr>
      <dsp:spPr>
        <a:xfrm>
          <a:off x="1358994" y="2942050"/>
          <a:ext cx="9613406" cy="117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526" tIns="124526" rIns="124526" bIns="12452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The network then adjusts its weighted associations according to a learning rule and using this error value. Successive adjustments will cause the neural network to produce output which is increasingly like the target output.</a:t>
          </a:r>
        </a:p>
      </dsp:txBody>
      <dsp:txXfrm>
        <a:off x="1358994" y="2942050"/>
        <a:ext cx="9613406" cy="1176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3E75F-98E1-4323-B918-6A17969C3010}">
      <dsp:nvSpPr>
        <dsp:cNvPr id="0" name=""/>
        <dsp:cNvSpPr/>
      </dsp:nvSpPr>
      <dsp:spPr>
        <a:xfrm>
          <a:off x="1283" y="472576"/>
          <a:ext cx="5006206" cy="300372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dirty="0"/>
            <a:t>Allows us to operate outside the Q-meter design parameters and accurately extract polarization measurements</a:t>
          </a:r>
          <a:r>
            <a:rPr lang="en-US" sz="2500" kern="1200" dirty="0">
              <a:latin typeface="Calibri Light" panose="020F0302020204030204"/>
            </a:rPr>
            <a:t> (Around 1-2% relative error)</a:t>
          </a:r>
          <a:endParaRPr lang="en-US" sz="2500" kern="1200" dirty="0"/>
        </a:p>
      </dsp:txBody>
      <dsp:txXfrm>
        <a:off x="1283" y="472576"/>
        <a:ext cx="5006206" cy="3003723"/>
      </dsp:txXfrm>
    </dsp:sp>
    <dsp:sp modelId="{6084810D-C6B2-4ECF-B1F5-A6E4FED095F8}">
      <dsp:nvSpPr>
        <dsp:cNvPr id="0" name=""/>
        <dsp:cNvSpPr/>
      </dsp:nvSpPr>
      <dsp:spPr>
        <a:xfrm>
          <a:off x="5508110" y="472576"/>
          <a:ext cx="5006206" cy="3003723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cap="all" dirty="0">
              <a:latin typeface="Calibri" panose="020F0502020204030204"/>
              <a:ea typeface="+mn-ea"/>
              <a:cs typeface="+mn-cs"/>
            </a:rPr>
            <a:t>Even with added Gaussian noise to make the deuteron signal less discernable, ANN can be trained to filter out the noise and measure the true polarization of a signal by noise that has an SNR of 10 and below</a:t>
          </a:r>
        </a:p>
      </dsp:txBody>
      <dsp:txXfrm>
        <a:off x="5508110" y="472576"/>
        <a:ext cx="5006206" cy="3003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E49CFE-0381-40E5-A7A9-F36CC0C51E97}">
      <dsp:nvSpPr>
        <dsp:cNvPr id="0" name=""/>
        <dsp:cNvSpPr/>
      </dsp:nvSpPr>
      <dsp:spPr>
        <a:xfrm>
          <a:off x="0" y="297638"/>
          <a:ext cx="5393361" cy="12097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ANN can allow for the efficient filtering of background noise from deuteron signal (could also be applied to any NMR signal)</a:t>
          </a:r>
        </a:p>
      </dsp:txBody>
      <dsp:txXfrm>
        <a:off x="59057" y="356695"/>
        <a:ext cx="5275247" cy="1091666"/>
      </dsp:txXfrm>
    </dsp:sp>
    <dsp:sp modelId="{CA3D5599-997B-4919-B81D-C8AE4659528E}">
      <dsp:nvSpPr>
        <dsp:cNvPr id="0" name=""/>
        <dsp:cNvSpPr/>
      </dsp:nvSpPr>
      <dsp:spPr>
        <a:xfrm>
          <a:off x="0" y="1570778"/>
          <a:ext cx="5393361" cy="120978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The adaptability of the ANN allows for changes in baseline and scanning range of an NMR to quickly and easily be considered</a:t>
          </a:r>
        </a:p>
      </dsp:txBody>
      <dsp:txXfrm>
        <a:off x="59057" y="1629835"/>
        <a:ext cx="5275247" cy="1091666"/>
      </dsp:txXfrm>
    </dsp:sp>
    <dsp:sp modelId="{478256ED-2FF0-44CA-9779-A15D46C1F589}">
      <dsp:nvSpPr>
        <dsp:cNvPr id="0" name=""/>
        <dsp:cNvSpPr/>
      </dsp:nvSpPr>
      <dsp:spPr>
        <a:xfrm>
          <a:off x="0" y="2843919"/>
          <a:ext cx="5393361" cy="120978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For the future: optimize the ANN for smaller polarizations to increase precision and accuracy</a:t>
          </a:r>
        </a:p>
      </dsp:txBody>
      <dsp:txXfrm>
        <a:off x="59057" y="2902976"/>
        <a:ext cx="5275247" cy="1091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9BF09-8B8D-40D6-8EF3-1E8D5D0420DA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34FE-E71D-44E9-841B-E0925F03A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2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still challenges with noise even with best </a:t>
            </a:r>
            <a:r>
              <a:rPr lang="en-US" dirty="0" err="1"/>
              <a:t>techology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634FE-E71D-44E9-841B-E0925F03A2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6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srgbClr val="FFFFFF"/>
                    </a:solidFill>
                  </a:rPr>
                  <a:t>Predicted polarization is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regraphed</a:t>
                </a:r>
                <a:r>
                  <a:rPr lang="en-US" sz="1200" dirty="0">
                    <a:solidFill>
                      <a:srgbClr val="FFFFFF"/>
                    </a:solidFill>
                  </a:rPr>
                  <a:t> via the analytic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lineshape</a:t>
                </a:r>
                <a:r>
                  <a:rPr lang="en-US" sz="1200" dirty="0">
                    <a:solidFill>
                      <a:srgbClr val="FFFFFF"/>
                    </a:solidFill>
                  </a:rPr>
                  <a:t> function across R, a dimensional parameter expressed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120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20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200" dirty="0">
                    <a:solidFill>
                      <a:srgbClr val="FFFFFF"/>
                    </a:solidFill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FFFFFF"/>
                    </a:solidFill>
                  </a:rPr>
                  <a:t>is the Lamour frequency for the Deuteron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srgbClr val="FFFFFF"/>
                    </a:solidFill>
                  </a:rPr>
                  <a:t>Predicted polarization is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regraphed</a:t>
                </a:r>
                <a:r>
                  <a:rPr lang="en-US" sz="1200" dirty="0">
                    <a:solidFill>
                      <a:srgbClr val="FFFFFF"/>
                    </a:solidFill>
                  </a:rPr>
                  <a:t> via the analytic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lineshape</a:t>
                </a:r>
                <a:r>
                  <a:rPr lang="en-US" sz="1200" dirty="0">
                    <a:solidFill>
                      <a:srgbClr val="FFFFFF"/>
                    </a:solidFill>
                  </a:rPr>
                  <a:t> function across R, a dimensional parameter expressed as </a:t>
                </a:r>
                <a:r>
                  <a:rPr lang="en-US" sz="1200" i="0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a:t>(ω − ω_𝐷)/ω_𝐷 </a:t>
                </a:r>
                <a:r>
                  <a:rPr lang="en-US" sz="1200" dirty="0">
                    <a:solidFill>
                      <a:srgbClr val="FFFFFF"/>
                    </a:solidFill>
                  </a:rPr>
                  <a:t>, where </a:t>
                </a:r>
                <a:r>
                  <a:rPr lang="en-US" sz="1200" i="0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a:t>ω_𝐷</a:t>
                </a:r>
                <a:r>
                  <a:rPr lang="en-US" sz="1200" dirty="0">
                    <a:solidFill>
                      <a:srgbClr val="FFFFFF"/>
                    </a:solidFill>
                  </a:rPr>
                  <a:t>is the Lamour frequency for the Deuteron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634FE-E71D-44E9-841B-E0925F03A29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4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579844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17169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672187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292675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77106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6219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01392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53286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5815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071191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06630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9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4">
            <a:extLst>
              <a:ext uri="{FF2B5EF4-FFF2-40B4-BE49-F238E27FC236}">
                <a16:creationId xmlns:a16="http://schemas.microsoft.com/office/drawing/2014/main" id="{8C886788-700E-4D20-9F80-E0E96837A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Freeform: Shape 36">
            <a:extLst>
              <a:ext uri="{FF2B5EF4-FFF2-40B4-BE49-F238E27FC236}">
                <a16:creationId xmlns:a16="http://schemas.microsoft.com/office/drawing/2014/main" id="{1850674C-4E08-4C62-A3E2-6337FE4F7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0" name="Freeform: Shape 38">
            <a:extLst>
              <a:ext uri="{FF2B5EF4-FFF2-40B4-BE49-F238E27FC236}">
                <a16:creationId xmlns:a16="http://schemas.microsoft.com/office/drawing/2014/main" id="{BCE4FF05-2B0C-4C97-A9B4-E163085A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1124712"/>
            <a:ext cx="4023360" cy="3200400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ea typeface="+mj-lt"/>
                <a:cs typeface="+mj-lt"/>
              </a:rPr>
              <a:t>NMR with Machine Learning</a:t>
            </a:r>
            <a:endParaRPr lang="en-US" sz="4400" dirty="0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488" y="4873752"/>
            <a:ext cx="3931920" cy="1207008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u="sng" dirty="0">
                <a:cs typeface="Calibri"/>
              </a:rPr>
              <a:t>Devin Seay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Ishara</a:t>
            </a:r>
            <a:r>
              <a:rPr lang="en-US" dirty="0">
                <a:cs typeface="Calibri"/>
              </a:rPr>
              <a:t> Fernando, Dustin Keller</a:t>
            </a:r>
            <a:endParaRPr lang="en-US" dirty="0"/>
          </a:p>
        </p:txBody>
      </p:sp>
      <p:sp>
        <p:nvSpPr>
          <p:cNvPr id="42" name="Rectangle 40">
            <a:extLst>
              <a:ext uri="{FF2B5EF4-FFF2-40B4-BE49-F238E27FC236}">
                <a16:creationId xmlns:a16="http://schemas.microsoft.com/office/drawing/2014/main" id="{529C2A7A-A6B6-4A56-B11C-8E967D88A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6" descr="Logo&#10;&#10;Description automatically generated">
            <a:extLst>
              <a:ext uri="{FF2B5EF4-FFF2-40B4-BE49-F238E27FC236}">
                <a16:creationId xmlns:a16="http://schemas.microsoft.com/office/drawing/2014/main" id="{D2195877-66EE-4070-B8F2-599A04A2A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903" y="1595111"/>
            <a:ext cx="5989326" cy="1003211"/>
          </a:xfrm>
          <a:prstGeom prst="rect">
            <a:avLst/>
          </a:prstGeom>
        </p:spPr>
      </p:pic>
      <p:sp>
        <p:nvSpPr>
          <p:cNvPr id="44" name="Rectangle 42">
            <a:extLst>
              <a:ext uri="{FF2B5EF4-FFF2-40B4-BE49-F238E27FC236}">
                <a16:creationId xmlns:a16="http://schemas.microsoft.com/office/drawing/2014/main" id="{FDBD7205-E536-4134-8768-AC3E1A3C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87BB2B6-657B-436B-A715-0CBB03C21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517" y="4547997"/>
            <a:ext cx="2340864" cy="2340864"/>
          </a:xfrm>
          <a:prstGeom prst="rect">
            <a:avLst/>
          </a:prstGeom>
        </p:spPr>
      </p:pic>
      <p:pic>
        <p:nvPicPr>
          <p:cNvPr id="5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714A2657-5EE1-4117-9114-2DD98D589A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87" t="21965" r="14754" b="27861"/>
          <a:stretch/>
        </p:blipFill>
        <p:spPr>
          <a:xfrm>
            <a:off x="6097177" y="2876240"/>
            <a:ext cx="4269955" cy="168648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ADB56-355B-000D-B54C-9DED541CC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31868F01-1207-A7D2-E450-E838BC87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544605" y="6221879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0A62-CE34-4C68-A3B0-53F31D12C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96" y="46250"/>
            <a:ext cx="6204984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Deuteron </a:t>
            </a:r>
            <a:r>
              <a:rPr lang="en-US" sz="4000" dirty="0" err="1"/>
              <a:t>Lineshape</a:t>
            </a:r>
            <a:r>
              <a:rPr lang="en-US" sz="4000" dirty="0"/>
              <a:t>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70A40D-7325-497B-A23C-B4E89D220D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593" y="1058606"/>
            <a:ext cx="6204984" cy="3626917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dirty="0" err="1"/>
              <a:t>Pake</a:t>
            </a:r>
            <a:r>
              <a:rPr lang="en-US" sz="2000" dirty="0"/>
              <a:t> Doublet is mathematically described by the energy levels: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/>
              <a:t>The peaks correspond to the principal axis of the coupling interaction being perpendicular (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r>
              <a:rPr lang="en-US" sz="2000" dirty="0"/>
              <a:t> = 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π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/2) to the magnetic field.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The opposing end (the pedestal) corresponds to the configuration when the principal axis of the coupling interaction is parallel (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= 0) to the magnetic field</a:t>
            </a:r>
            <a:endParaRPr lang="en-US" sz="2000" dirty="0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DFADB2A2-5569-4828-8665-33659BC731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487" y="701266"/>
            <a:ext cx="3605313" cy="3388994"/>
          </a:xfrm>
          <a:prstGeom prst="rect">
            <a:avLst/>
          </a:prstGeom>
        </p:spPr>
      </p:pic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E05BB4D-D7AA-4C42-BD0D-628F8073B9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" t="33525" r="55859" b="56207"/>
          <a:stretch/>
        </p:blipFill>
        <p:spPr>
          <a:xfrm>
            <a:off x="575127" y="1670856"/>
            <a:ext cx="6508922" cy="4667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E70D48-C983-42DA-8FA9-7310CC233F63}"/>
                  </a:ext>
                </a:extLst>
              </p:cNvPr>
              <p:cNvSpPr txBox="1"/>
              <p:nvPr/>
            </p:nvSpPr>
            <p:spPr>
              <a:xfrm>
                <a:off x="8902230" y="4486096"/>
                <a:ext cx="161506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Green: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Blue: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Red: </a:t>
                </a:r>
                <a:r>
                  <a:rPr lang="en-US" dirty="0" err="1"/>
                  <a:t>Lineshape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E70D48-C983-42DA-8FA9-7310CC233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2230" y="4486096"/>
                <a:ext cx="1615064" cy="1200329"/>
              </a:xfrm>
              <a:prstGeom prst="rect">
                <a:avLst/>
              </a:prstGeom>
              <a:blipFill>
                <a:blip r:embed="rId4"/>
                <a:stretch>
                  <a:fillRect l="-2642" t="-3046" r="-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Text, letter&#10;&#10;Description automatically generated">
            <a:extLst>
              <a:ext uri="{FF2B5EF4-FFF2-40B4-BE49-F238E27FC236}">
                <a16:creationId xmlns:a16="http://schemas.microsoft.com/office/drawing/2014/main" id="{1E86E3BE-3099-4D55-86DF-DD334F2AC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535" y="4138785"/>
            <a:ext cx="5291077" cy="1547640"/>
          </a:xfrm>
          <a:prstGeom prst="rect">
            <a:avLst/>
          </a:prstGeom>
        </p:spPr>
      </p:pic>
      <p:pic>
        <p:nvPicPr>
          <p:cNvPr id="10" name="Picture 15">
            <a:extLst>
              <a:ext uri="{FF2B5EF4-FFF2-40B4-BE49-F238E27FC236}">
                <a16:creationId xmlns:a16="http://schemas.microsoft.com/office/drawing/2014/main" id="{DC4EB324-7698-4DA2-9B07-F4D2ABAB10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1977" y="4965154"/>
            <a:ext cx="2376654" cy="377984"/>
          </a:xfrm>
          <a:prstGeom prst="rect">
            <a:avLst/>
          </a:prstGeom>
        </p:spPr>
      </p:pic>
      <p:pic>
        <p:nvPicPr>
          <p:cNvPr id="12" name="Picture 37">
            <a:extLst>
              <a:ext uri="{FF2B5EF4-FFF2-40B4-BE49-F238E27FC236}">
                <a16:creationId xmlns:a16="http://schemas.microsoft.com/office/drawing/2014/main" id="{97C4F318-E4D9-4CA8-A06D-BA9498D1E0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4074" y="4501776"/>
            <a:ext cx="1625693" cy="354847"/>
          </a:xfrm>
          <a:prstGeom prst="rect">
            <a:avLst/>
          </a:prstGeom>
        </p:spPr>
      </p:pic>
      <p:pic>
        <p:nvPicPr>
          <p:cNvPr id="13" name="Picture 39">
            <a:extLst>
              <a:ext uri="{FF2B5EF4-FFF2-40B4-BE49-F238E27FC236}">
                <a16:creationId xmlns:a16="http://schemas.microsoft.com/office/drawing/2014/main" id="{31595FA9-CE62-426D-8560-A30B520A6A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0446" y="6210959"/>
            <a:ext cx="2376653" cy="267283"/>
          </a:xfrm>
          <a:prstGeom prst="rect">
            <a:avLst/>
          </a:prstGeom>
        </p:spPr>
      </p:pic>
      <p:pic>
        <p:nvPicPr>
          <p:cNvPr id="14" name="Picture 40">
            <a:extLst>
              <a:ext uri="{FF2B5EF4-FFF2-40B4-BE49-F238E27FC236}">
                <a16:creationId xmlns:a16="http://schemas.microsoft.com/office/drawing/2014/main" id="{729D0D4B-5EF0-4930-AE1E-2FDFF06981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2809" y="5826506"/>
            <a:ext cx="651929" cy="222811"/>
          </a:xfrm>
          <a:prstGeom prst="rect">
            <a:avLst/>
          </a:prstGeom>
        </p:spPr>
      </p:pic>
      <p:pic>
        <p:nvPicPr>
          <p:cNvPr id="15" name="Picture 37">
            <a:extLst>
              <a:ext uri="{FF2B5EF4-FFF2-40B4-BE49-F238E27FC236}">
                <a16:creationId xmlns:a16="http://schemas.microsoft.com/office/drawing/2014/main" id="{AEBED20F-6A2B-44C8-B5B2-C4174A886A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184" t="37500" r="1375" b="2344"/>
          <a:stretch/>
        </p:blipFill>
        <p:spPr>
          <a:xfrm>
            <a:off x="6045679" y="5518022"/>
            <a:ext cx="749827" cy="223659"/>
          </a:xfrm>
          <a:prstGeom prst="rect">
            <a:avLst/>
          </a:prstGeom>
        </p:spPr>
      </p:pic>
      <p:pic>
        <p:nvPicPr>
          <p:cNvPr id="16" name="Picture 43">
            <a:extLst>
              <a:ext uri="{FF2B5EF4-FFF2-40B4-BE49-F238E27FC236}">
                <a16:creationId xmlns:a16="http://schemas.microsoft.com/office/drawing/2014/main" id="{3F2F9D2F-6D14-4EBD-9619-FCA39EF2CB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1288" y="5465321"/>
            <a:ext cx="503389" cy="24141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46AE4-493F-88D7-C386-813A38487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446CE8-5EF0-F7D4-795E-07EF674D4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835" y="6367556"/>
            <a:ext cx="4114800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1155274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F9019-4CC7-4E55-A461-1BFCF2AA0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132816"/>
            <a:ext cx="10515600" cy="1325563"/>
          </a:xfrm>
        </p:spPr>
        <p:txBody>
          <a:bodyPr/>
          <a:lstStyle/>
          <a:p>
            <a:r>
              <a:rPr lang="en-US" dirty="0"/>
              <a:t>Real Example of Deuteron Signal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48112B2-1253-45CC-87FB-4FD9E9A590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" t="18085" r="57110" b="21971"/>
          <a:stretch/>
        </p:blipFill>
        <p:spPr>
          <a:xfrm>
            <a:off x="89736" y="1322796"/>
            <a:ext cx="11826039" cy="47391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30F22B-E580-4803-A238-EABE989A562A}"/>
              </a:ext>
            </a:extLst>
          </p:cNvPr>
          <p:cNvSpPr txBox="1"/>
          <p:nvPr/>
        </p:nvSpPr>
        <p:spPr>
          <a:xfrm>
            <a:off x="276225" y="6061988"/>
            <a:ext cx="11525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Court, G.R. &amp; </a:t>
            </a:r>
            <a:r>
              <a:rPr lang="en-US" sz="1100" dirty="0" err="1"/>
              <a:t>Houlden</a:t>
            </a:r>
            <a:r>
              <a:rPr lang="en-US" sz="1100" dirty="0"/>
              <a:t>, Michael &amp; </a:t>
            </a:r>
            <a:r>
              <a:rPr lang="en-US" sz="1100" dirty="0" err="1"/>
              <a:t>Bültmann</a:t>
            </a:r>
            <a:r>
              <a:rPr lang="en-US" sz="1100" dirty="0"/>
              <a:t>, S. &amp; Crabb, D.G. &amp; Day, Day &amp; </a:t>
            </a:r>
            <a:r>
              <a:rPr lang="en-US" sz="1100" dirty="0" err="1"/>
              <a:t>Prok</a:t>
            </a:r>
            <a:r>
              <a:rPr lang="en-US" sz="1100" dirty="0"/>
              <a:t>, Y.A. &amp; </a:t>
            </a:r>
            <a:r>
              <a:rPr lang="en-US" sz="1100" dirty="0" err="1"/>
              <a:t>Penttila</a:t>
            </a:r>
            <a:r>
              <a:rPr lang="en-US" sz="1100" dirty="0"/>
              <a:t>, S.I. &amp; Keith, Christopher. (2004). High precision measurement of the polarization in solid state polarized targets using NMR. Nuclear Instruments and Methods in Physics Research Section A: Accelerators, Spectrometers, Detectors and Associated Equipment. 527. 253-263. 10.1016/j.nima.2004.02.041.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89F8E9-9DAE-4805-BBE3-DE9773D5A6F8}"/>
                  </a:ext>
                </a:extLst>
              </p:cNvPr>
              <p:cNvSpPr txBox="1"/>
              <p:nvPr/>
            </p:nvSpPr>
            <p:spPr>
              <a:xfrm>
                <a:off x="7515224" y="711090"/>
                <a:ext cx="5553075" cy="611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tanh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type m:val="li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89F8E9-9DAE-4805-BBE3-DE9773D5A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224" y="711090"/>
                <a:ext cx="5553075" cy="6117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D4FFE9-340A-F996-66E5-707285692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A013B-9632-6CC3-F4D5-AC3A7DC4B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48600" y="237938"/>
            <a:ext cx="4114800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1640333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CF04F-D712-413E-8D16-510FC0B7A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Polarization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91F846-9352-4C7F-813E-485F7AF608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710439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Thermal Equilibrium (Previous technique)</a:t>
                </a:r>
              </a:p>
              <a:p>
                <a:pPr lvl="1"/>
                <a:r>
                  <a:rPr lang="en-US" dirty="0"/>
                  <a:t>When we have the lattice (L-Helium) and the target material at the same temperature, we can obtain the TE polarization by the equation: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𝑇𝐸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tanh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Then for any polarization not in TE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𝑇𝐸</m:t>
                        </m:r>
                      </m:sub>
                    </m:sSub>
                  </m:oMath>
                </a14:m>
                <a:r>
                  <a:rPr lang="en-US" dirty="0"/>
                  <a:t>, where C is the calibration constant calculated</a:t>
                </a:r>
              </a:p>
              <a:p>
                <a:r>
                  <a:rPr lang="en-US" dirty="0"/>
                  <a:t>Using TE method comes with considerable error (~ 7% relative error) from the change in area of the TE signal and the fitted signal.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91F846-9352-4C7F-813E-485F7AF608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710439"/>
                <a:ext cx="10515600" cy="4351338"/>
              </a:xfrm>
              <a:blipFill>
                <a:blip r:embed="rId2"/>
                <a:stretch>
                  <a:fillRect l="-1043" t="-2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538BE7D-88C0-47B8-A135-DFE0539C31C8}"/>
              </a:ext>
            </a:extLst>
          </p:cNvPr>
          <p:cNvSpPr txBox="1"/>
          <p:nvPr/>
        </p:nvSpPr>
        <p:spPr>
          <a:xfrm>
            <a:off x="409575" y="6176963"/>
            <a:ext cx="4962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https://doi.org/10.1016/j.nima.2013.06.103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38BB39-6CC1-C808-A165-04ED751F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12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F52C788-E8BC-7BC6-BEFC-8AE41736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65277" y="6177056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2352983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0B85-EF2F-4025-AA7E-9DCA50461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Limitations for </a:t>
            </a:r>
            <a:r>
              <a:rPr lang="fr-FR" dirty="0" err="1"/>
              <a:t>Deuteron</a:t>
            </a:r>
            <a:r>
              <a:rPr lang="fr-FR" dirty="0"/>
              <a:t> </a:t>
            </a:r>
            <a:r>
              <a:rPr lang="fr-FR" dirty="0" err="1"/>
              <a:t>polarization</a:t>
            </a:r>
            <a:r>
              <a:rPr lang="fr-FR" dirty="0"/>
              <a:t> </a:t>
            </a:r>
            <a:r>
              <a:rPr lang="fr-FR" dirty="0" err="1"/>
              <a:t>determination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C5845D-BE96-4C6E-96AB-4902237EB9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/>
                  <a:t>The Liverpool Q-meter system allows for relative accuracy a deuteron signal’s polarization (error of about 1%). However, in the experimental setting, this is far worse, especially at low polarizations. Normally in the experimental setting, we’d expect a relative uncertainty of about 4-6%</a:t>
                </a:r>
              </a:p>
              <a:p>
                <a:r>
                  <a:rPr lang="en-US" sz="1800" dirty="0"/>
                  <a:t>Sources of error: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m:rPr>
                            <m:nor/>
                          </m:rPr>
                          <a:rPr lang="el-GR" sz="1600"/>
                          <m:t>λ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/>
                  <a:t> cable length (Deuteron’s small magnetic moment can lead to large Q-curves)</a:t>
                </a:r>
              </a:p>
              <a:p>
                <a:pPr lvl="1"/>
                <a:r>
                  <a:rPr lang="en-US" sz="1600" dirty="0"/>
                  <a:t>Q-meter configurations (calibration constant)</a:t>
                </a:r>
              </a:p>
              <a:p>
                <a:pPr lvl="1"/>
                <a:r>
                  <a:rPr lang="en-US" sz="1600" dirty="0"/>
                  <a:t>Changes in Radiofrequency (RF) environment</a:t>
                </a:r>
              </a:p>
              <a:p>
                <a:pPr lvl="1"/>
                <a:r>
                  <a:rPr lang="en-US" sz="1600" dirty="0"/>
                  <a:t>Temperature Change</a:t>
                </a:r>
              </a:p>
              <a:p>
                <a:pPr lvl="1"/>
                <a:r>
                  <a:rPr lang="en-US" sz="1600" dirty="0"/>
                  <a:t>Statistical errors dependent on DAQ</a:t>
                </a:r>
              </a:p>
              <a:p>
                <a:r>
                  <a:rPr lang="en-US" sz="1600" dirty="0"/>
                  <a:t>Here, we’re concerned with trying to overcome complications caused by the first and third sources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C5845D-BE96-4C6E-96AB-4902237EB9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06" t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FC6369E-2225-4818-BD6F-16032916EE75}"/>
              </a:ext>
            </a:extLst>
          </p:cNvPr>
          <p:cNvSpPr txBox="1"/>
          <p:nvPr/>
        </p:nvSpPr>
        <p:spPr>
          <a:xfrm>
            <a:off x="432356" y="6176963"/>
            <a:ext cx="766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https://doi.org/10.1016/j.nima.2013.06.103.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7CB4E-936B-CF07-7F64-E546765FE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13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F5A4020-8673-9FB8-CD2A-A52ECC7A0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32513" y="6177056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1126726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6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12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14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97526C-33A0-4630-A66D-66975B5E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Artificial Neural Networks (ANN)?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D2A622-00BA-CDE8-06F4-378BCFFE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14</a:t>
            </a:fld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0E9D8FCC-5E9C-C187-7A2A-6750F238A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0013" y="6356350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249804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2F3CB5-7920-4356-A08C-621080824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>
                <a:cs typeface="Calibri Light"/>
              </a:rPr>
              <a:t>What is ANN?</a:t>
            </a:r>
            <a:endParaRPr lang="en-US" sz="5400" dirty="0"/>
          </a:p>
        </p:txBody>
      </p:sp>
      <p:sp>
        <p:nvSpPr>
          <p:cNvPr id="25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CD1A887-B7A2-4A38-8B59-FA9F01C528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48343"/>
              </p:ext>
            </p:extLst>
          </p:nvPr>
        </p:nvGraphicFramePr>
        <p:xfrm>
          <a:off x="572493" y="2071316"/>
          <a:ext cx="10972401" cy="411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A5C9E60-630B-418D-557E-7EB1AB5A8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15</a:t>
            </a:fld>
            <a:endParaRPr lang="en-US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87B1FA3F-4DDC-94F0-BAB3-02759B9B2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2505954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46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179778-2B08-4494-A5ED-8CB3B0318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Benefits of ANN in NMR</a:t>
            </a:r>
          </a:p>
        </p:txBody>
      </p:sp>
      <p:sp>
        <p:nvSpPr>
          <p:cNvPr id="58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A802BDD-328F-4C1A-A111-FC47B6D58D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9820223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5BBD7AC-5B3D-B5B7-9177-7CF2C113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16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346568B-90ED-65EF-5782-41039814D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1680585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5DAA40F-4F28-4316-934E-C55D7C3AA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6D467C8-A8E0-468B-B88D-9CEEE37BF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3345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439F84-7666-4D86-87E7-E8ECE6036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1" y="329184"/>
            <a:ext cx="6241568" cy="1783080"/>
          </a:xfrm>
        </p:spPr>
        <p:txBody>
          <a:bodyPr anchor="b"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</a:rPr>
              <a:t>Neural Networks: A Possible Solution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62677C27-4325-4BE2-B2C9-B721DA9E3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2362200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1ECFC-E110-4716-8300-7A8385975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1" y="2706624"/>
            <a:ext cx="6241568" cy="3483864"/>
          </a:xfrm>
        </p:spPr>
        <p:txBody>
          <a:bodyPr>
            <a:normAutofit/>
          </a:bodyPr>
          <a:lstStyle/>
          <a:p>
            <a:r>
              <a:rPr lang="en-US" sz="1700">
                <a:solidFill>
                  <a:srgbClr val="FFFFFF"/>
                </a:solidFill>
              </a:rPr>
              <a:t>By training a neural network (NN) on sample data that replicates experimentally accurate noise levels that evolve through time, we can go beyond the capability of the Q-meter and make up for where it lacks. </a:t>
            </a:r>
          </a:p>
          <a:p>
            <a:r>
              <a:rPr lang="en-US" sz="1700">
                <a:solidFill>
                  <a:srgbClr val="FFFFFF"/>
                </a:solidFill>
              </a:rPr>
              <a:t>Using to optimize precision and accuracy, regardless of Signal-to-Noise Ratio (SNR)</a:t>
            </a:r>
          </a:p>
          <a:p>
            <a:r>
              <a:rPr lang="en-US" sz="1700">
                <a:solidFill>
                  <a:srgbClr val="FFFFFF"/>
                </a:solidFill>
              </a:rPr>
              <a:t>SNR: ratio of maximum of amplitude of signal to maximum of amplitude of noise, represents how overwhelming the noise is</a:t>
            </a:r>
          </a:p>
          <a:p>
            <a:r>
              <a:rPr lang="en-US" sz="1700">
                <a:solidFill>
                  <a:srgbClr val="FFFFFF"/>
                </a:solidFill>
              </a:rPr>
              <a:t>In our case, we simulate and extract the signal over 500 data bins</a:t>
            </a:r>
          </a:p>
          <a:p>
            <a:r>
              <a:rPr lang="en-US" sz="1700">
                <a:solidFill>
                  <a:srgbClr val="FFFFFF"/>
                </a:solidFill>
              </a:rPr>
              <a:t>By training an NN to associated a specific polarization with its associated signal over 500 data bins, we can accurately predict polarization for a given noisy signal</a:t>
            </a:r>
          </a:p>
          <a:p>
            <a:endParaRPr lang="en-US" sz="1700">
              <a:solidFill>
                <a:srgbClr val="FFFFFF"/>
              </a:solidFill>
            </a:endParaRPr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7FFD5D60-CF8B-469D-9186-1AD1F94037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718" y="329183"/>
            <a:ext cx="3815388" cy="2861541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263E97A4-1CD0-4E95-8B91-3261B74478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718" y="3429000"/>
            <a:ext cx="3815388" cy="286154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5BD3-3DA8-7CD6-7A60-536776D70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17</a:t>
            </a:fld>
            <a:endParaRPr 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2227B3E5-B8B3-BCE9-707C-C77A9DE38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83" y="6356350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3914505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8A057-AFF4-4DB8-ABB9-312C407C5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4944152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NN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F8494A-8EBC-4E13-932E-99DC4D7B4F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8929" y="2443969"/>
            <a:ext cx="4944151" cy="378541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/>
              <a:t>Input layer: 500 nodes (each input node is one of 500 frequency bins of a sample signal)</a:t>
            </a:r>
            <a:endParaRPr lang="en-US" dirty="0"/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/>
              <a:t>5 Hidden layers (varying node sizes)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/>
              <a:t>Output layer: 1 node </a:t>
            </a:r>
            <a:r>
              <a:rPr lang="en-US" sz="1800" dirty="0">
                <a:sym typeface="Wingdings" panose="05000000000000000000" pitchFamily="2" charset="2"/>
              </a:rPr>
              <a:t> polarization!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Optimizer used: Adam, a popular optimizer for most general purposes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Relu6 is used as an activation for layer up until the output layer</a:t>
            </a:r>
          </a:p>
          <a:p>
            <a:pPr marL="742950" lvl="1" indent="-2286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Sigmoid is used in output layer to return a value between 0 and 1. 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 err="1">
                <a:sym typeface="Wingdings" panose="05000000000000000000" pitchFamily="2" charset="2"/>
              </a:rPr>
              <a:t>Regularizer</a:t>
            </a:r>
            <a:r>
              <a:rPr lang="en-US" sz="2000" dirty="0">
                <a:sym typeface="Wingdings" panose="05000000000000000000" pitchFamily="2" charset="2"/>
              </a:rPr>
              <a:t> L2 is used on each layer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Trained for 1000 epochs</a:t>
            </a:r>
          </a:p>
          <a:p>
            <a:pPr marL="742950" lvl="1" indent="-228600">
              <a:buFont typeface="Arial" panose="020B0604020202020204" pitchFamily="34" charset="0"/>
              <a:buChar char="•"/>
            </a:pPr>
            <a:endParaRPr lang="en-US" sz="1800" dirty="0">
              <a:sym typeface="Wingdings" panose="05000000000000000000" pitchFamily="2" charset="2"/>
            </a:endParaRPr>
          </a:p>
          <a:p>
            <a:pPr marL="742950" lvl="1" indent="-228600">
              <a:buFont typeface="Arial" panose="020B0604020202020204" pitchFamily="34" charset="0"/>
              <a:buChar char="•"/>
            </a:pPr>
            <a:endParaRPr lang="en-US" sz="1800" dirty="0">
              <a:sym typeface="Wingdings" panose="05000000000000000000" pitchFamily="2" charset="2"/>
            </a:endParaRPr>
          </a:p>
          <a:p>
            <a:pPr marL="742950" lvl="1" indent="-228600">
              <a:buFont typeface="Arial" panose="020B0604020202020204" pitchFamily="34" charset="0"/>
              <a:buChar char="•"/>
            </a:pPr>
            <a:endParaRPr lang="en-US" sz="1800" dirty="0">
              <a:sym typeface="Wingdings" panose="05000000000000000000" pitchFamily="2" charset="2"/>
            </a:endParaRPr>
          </a:p>
        </p:txBody>
      </p:sp>
      <p:sp>
        <p:nvSpPr>
          <p:cNvPr id="3079" name="Rectangle 3078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582" y="557784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1DE300A-AE9C-4333-ABC1-6451664A0C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5" t="20051" r="19869" b="15866"/>
          <a:stretch/>
        </p:blipFill>
        <p:spPr bwMode="auto">
          <a:xfrm rot="5400000">
            <a:off x="6548516" y="1798894"/>
            <a:ext cx="5187917" cy="325696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DB6E08C-5754-41A5-866C-5A3C726420C3}"/>
              </a:ext>
            </a:extLst>
          </p:cNvPr>
          <p:cNvSpPr txBox="1"/>
          <p:nvPr/>
        </p:nvSpPr>
        <p:spPr>
          <a:xfrm>
            <a:off x="8504916" y="5743575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Not to scale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6E45D4-9873-322A-07FF-1E01C4FF4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D6119-6607-00BC-310C-BE795223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4114800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3697801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22ED3-04B2-4AE9-A9FE-62BCD0D67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Sample Data Creation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F0CE27-F7E9-48E0-AE0D-FDC6B2807F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65431" y="2438400"/>
                <a:ext cx="6586489" cy="3785419"/>
              </a:xfrm>
            </p:spPr>
            <p:txBody>
              <a:bodyPr>
                <a:normAutofit/>
              </a:bodyPr>
              <a:lstStyle/>
              <a:p>
                <a:r>
                  <a:rPr lang="en-US" sz="2000"/>
                  <a:t>NN is trained on sample data that varies P from 0-1</a:t>
                </a:r>
              </a:p>
              <a:p>
                <a:pPr lvl="1"/>
                <a:r>
                  <a:rPr lang="en-US" sz="2000"/>
                  <a:t>Noise is generated as a Gaussian distribution with standard deviation</a:t>
                </a:r>
              </a:p>
              <a:p>
                <a:pPr lvl="2"/>
                <a:r>
                  <a:rPr lang="en-US" dirty="0"/>
                  <a:t>Standard deviation is varied from 0 to roughly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/>
                  <a:t>, a deviation well above the size of the signal </a:t>
                </a:r>
              </a:p>
              <a:p>
                <a:pPr lvl="1"/>
                <a:r>
                  <a:rPr lang="en-US" sz="2000"/>
                  <a:t>4 Million events are created to train 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F0CE27-F7E9-48E0-AE0D-FDC6B2807F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65431" y="2438400"/>
                <a:ext cx="6586489" cy="3785419"/>
              </a:xfrm>
              <a:blipFill>
                <a:blip r:embed="rId2"/>
                <a:stretch>
                  <a:fillRect l="-833" t="-16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omplex maths formulae on a blackboard">
            <a:extLst>
              <a:ext uri="{FF2B5EF4-FFF2-40B4-BE49-F238E27FC236}">
                <a16:creationId xmlns:a16="http://schemas.microsoft.com/office/drawing/2014/main" id="{516EF403-892D-85C6-405E-6758D20CC9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290" r="18366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C516A-4DCB-2C9A-E176-0F235E1D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F1DC8-CAC2-23CA-B75B-891776398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01335" y="6177056"/>
            <a:ext cx="4114800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84347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65319E-3150-4409-B677-C4E81652D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Outline</a:t>
            </a:r>
          </a:p>
        </p:txBody>
      </p:sp>
      <p:pic>
        <p:nvPicPr>
          <p:cNvPr id="28" name="Picture 15" descr="A screen shot of a computer&#10;&#10;Description automatically generated with low confidence">
            <a:extLst>
              <a:ext uri="{FF2B5EF4-FFF2-40B4-BE49-F238E27FC236}">
                <a16:creationId xmlns:a16="http://schemas.microsoft.com/office/drawing/2014/main" id="{CCEE8E8E-2D02-0E1C-1C6A-B879C5CD6A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5" r="48105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24ECE-715E-4DB4-814D-6E1EAE8FA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/>
              <a:t>NMR Measurements w/ (Liverpool) Q-Meter</a:t>
            </a:r>
          </a:p>
          <a:p>
            <a:r>
              <a:rPr lang="en-US" sz="2200" dirty="0"/>
              <a:t>Deuteron </a:t>
            </a:r>
            <a:r>
              <a:rPr lang="en-US" sz="2200" dirty="0" err="1"/>
              <a:t>lineshape</a:t>
            </a:r>
            <a:r>
              <a:rPr lang="en-US" sz="2200" dirty="0"/>
              <a:t> and simulations</a:t>
            </a:r>
            <a:endParaRPr lang="en-US" sz="2200" dirty="0">
              <a:cs typeface="Calibri"/>
            </a:endParaRPr>
          </a:p>
          <a:p>
            <a:r>
              <a:rPr lang="en-US" sz="2200" dirty="0"/>
              <a:t>Why Artificial Neural Networks (ANN)?</a:t>
            </a:r>
            <a:endParaRPr lang="en-US" sz="2200" dirty="0">
              <a:cs typeface="Calibri"/>
            </a:endParaRPr>
          </a:p>
          <a:p>
            <a:r>
              <a:rPr lang="en-US" sz="2200" dirty="0"/>
              <a:t>Preliminary results</a:t>
            </a:r>
            <a:endParaRPr lang="en-US" sz="2200" dirty="0">
              <a:cs typeface="Calibri"/>
            </a:endParaRPr>
          </a:p>
          <a:p>
            <a:r>
              <a:rPr lang="en-US" sz="2200" dirty="0"/>
              <a:t>Observations &amp; Outlook </a:t>
            </a:r>
            <a:endParaRPr lang="en-US" sz="2200" dirty="0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02A05-7483-B5C2-10CA-7876C8A8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61D55B5-CE06-51AF-B496-585E2E539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93777" y="6356350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948476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igzag indicator line">
            <a:extLst>
              <a:ext uri="{FF2B5EF4-FFF2-40B4-BE49-F238E27FC236}">
                <a16:creationId xmlns:a16="http://schemas.microsoft.com/office/drawing/2014/main" id="{C87E8B01-132E-E9E2-5E21-591DE04C20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33" b="1129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D8A4EF-0382-4FB0-AE6F-DC24D39EA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/>
              <a:t>Preliminary Results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69AECF-89FF-F5DF-A9B7-94C7E8ACF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2D639-C7E7-6F86-C394-5D65F68B1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835" y="5560732"/>
            <a:ext cx="4114800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66989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6" name="Rectangle 207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0D2D6-9110-4980-8E01-2F9E1C39F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872140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Training the Neural Network &amp; Preliminary predictions</a:t>
            </a:r>
          </a:p>
        </p:txBody>
      </p:sp>
      <p:sp>
        <p:nvSpPr>
          <p:cNvPr id="2078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4863E2-5F0A-4FE2-8C7C-0D09825FD5F6}"/>
              </a:ext>
            </a:extLst>
          </p:cNvPr>
          <p:cNvSpPr txBox="1"/>
          <p:nvPr/>
        </p:nvSpPr>
        <p:spPr>
          <a:xfrm>
            <a:off x="630936" y="2498213"/>
            <a:ext cx="4818888" cy="354787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Sample data is created with noise added for a given cable length n and level of polarization P between 0 and 1. NN is then trained to recognize </a:t>
            </a:r>
            <a:r>
              <a:rPr lang="en-US" dirty="0" err="1"/>
              <a:t>lineshape</a:t>
            </a:r>
            <a:r>
              <a:rPr lang="en-US" dirty="0"/>
              <a:t> of particular P within the noise over 500 epochs</a:t>
            </a:r>
          </a:p>
          <a:p>
            <a:pPr indent="-2286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Histogram of percentage difference (%) predicted by NN for 100K sample events between 0%-100% polarization</a:t>
            </a:r>
          </a:p>
          <a:p>
            <a:pPr indent="-2286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SNR: 15-40</a:t>
            </a:r>
          </a:p>
          <a:p>
            <a:pPr indent="-2286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Accuracy, how close sample data is to true value </a:t>
            </a:r>
            <a:r>
              <a:rPr lang="en-US" dirty="0"/>
              <a:t>: 99.835%</a:t>
            </a:r>
            <a:endParaRPr lang="en-US" dirty="0">
              <a:cs typeface="Calibri"/>
            </a:endParaRPr>
          </a:p>
          <a:p>
            <a:pPr indent="-2286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Precision, how much sample data varies from true value</a:t>
            </a:r>
            <a:r>
              <a:rPr lang="en-US" dirty="0"/>
              <a:t>: 99.438% (width of predicted P's)</a:t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D308C70-80F3-4559-8FF5-AB8FFB87EA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7"/>
          <a:stretch/>
        </p:blipFill>
        <p:spPr bwMode="auto">
          <a:xfrm>
            <a:off x="6356160" y="2409444"/>
            <a:ext cx="5458968" cy="363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03EC32-0AD1-4FC2-8FCD-7807D8900D29}"/>
              </a:ext>
            </a:extLst>
          </p:cNvPr>
          <p:cNvSpPr txBox="1"/>
          <p:nvPr/>
        </p:nvSpPr>
        <p:spPr>
          <a:xfrm>
            <a:off x="6816693" y="2132344"/>
            <a:ext cx="5458968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Histogram of Percentage Difference: </a:t>
            </a:r>
            <a:r>
              <a:rPr lang="el-GR" sz="1600" dirty="0"/>
              <a:t>μ</a:t>
            </a:r>
            <a:r>
              <a:rPr lang="en-US" sz="1600" dirty="0"/>
              <a:t>=.165%, </a:t>
            </a:r>
            <a:r>
              <a:rPr lang="el-GR" sz="1600" dirty="0"/>
              <a:t>σ</a:t>
            </a:r>
            <a:r>
              <a:rPr lang="en-US" sz="1600" dirty="0"/>
              <a:t>=0.562%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32102C-9CC5-F4DA-20D0-074E9F5034D4}"/>
                  </a:ext>
                </a:extLst>
              </p:cNvPr>
              <p:cNvSpPr txBox="1"/>
              <p:nvPr/>
            </p:nvSpPr>
            <p:spPr>
              <a:xfrm>
                <a:off x="7025952" y="6011732"/>
                <a:ext cx="4466252" cy="83471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𝐷𝑖𝑓𝑓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𝑇𝑟𝑢𝑒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𝑃𝑟𝑒𝑑𝑖𝑐𝑡𝑒𝑑</m:t>
                          </m:r>
                        </m:sub>
                      </m:sSub>
                    </m:oMath>
                  </m:oMathPara>
                </a14:m>
                <a:endParaRPr lang="en-US" sz="2800" b="0" dirty="0"/>
              </a:p>
              <a:p>
                <a:endParaRPr lang="en-US" dirty="0" err="1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32102C-9CC5-F4DA-20D0-074E9F5034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5952" y="6011732"/>
                <a:ext cx="4466252" cy="8347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21892-63FB-037B-EBBD-02333F606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21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2EF9A7D2-C1B7-326C-47D7-6562C52A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660" y="6244291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1F759E-BA22-45BA-4695-D0FD6E2F1DA4}"/>
                  </a:ext>
                </a:extLst>
              </p:cNvPr>
              <p:cNvSpPr txBox="1"/>
              <p:nvPr/>
            </p:nvSpPr>
            <p:spPr>
              <a:xfrm>
                <a:off x="9259078" y="114565"/>
                <a:ext cx="2393015" cy="951607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Calibri"/>
                        </a:rPr>
                        <m:t>𝑆𝑁𝑅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Calibri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/>
                                </a:rPr>
                                <m:t>𝑆𝑖𝑔𝑛𝑎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𝑀𝑎𝑥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/>
                                </a:rPr>
                                <m:t>𝑁𝑜𝑖𝑠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𝑀𝑎𝑥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b="0" dirty="0">
                  <a:cs typeface="Calibri"/>
                </a:endParaRPr>
              </a:p>
              <a:p>
                <a:endParaRPr lang="en-US" dirty="0">
                  <a:cs typeface="Calibri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1F759E-BA22-45BA-4695-D0FD6E2F1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078" y="114565"/>
                <a:ext cx="2393015" cy="9516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847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5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8312E26-2CF2-114F-4DF0-3F2DFF4352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1"/>
          <a:stretch/>
        </p:blipFill>
        <p:spPr>
          <a:xfrm>
            <a:off x="643467" y="1361661"/>
            <a:ext cx="5275330" cy="4149926"/>
          </a:xfrm>
          <a:prstGeom prst="rect">
            <a:avLst/>
          </a:prstGeom>
        </p:spPr>
      </p:pic>
      <p:cxnSp>
        <p:nvCxnSpPr>
          <p:cNvPr id="34" name="Straight Connector 29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D3FFA392-0DC3-5DDE-80E6-A4E1E32704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17" y="1443482"/>
            <a:ext cx="5294715" cy="397103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0B2E55-1F15-AC73-ABA8-65A2F4D35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27.09.2022 | Devin Seay | University of Virginia | PSTP 2022 Mainz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40636-8767-7442-A2CF-716FAE93A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D28B50-3900-BF21-3020-945E3153CB22}"/>
              </a:ext>
            </a:extLst>
          </p:cNvPr>
          <p:cNvSpPr txBox="1"/>
          <p:nvPr/>
        </p:nvSpPr>
        <p:spPr>
          <a:xfrm rot="16200000">
            <a:off x="-345938" y="2564835"/>
            <a:ext cx="1885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badi" panose="020B0604020202020204" pitchFamily="34" charset="0"/>
              </a:rPr>
              <a:t>Voltage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83A35E-0E32-C87C-8101-FDF0AD1A5721}"/>
                  </a:ext>
                </a:extLst>
              </p:cNvPr>
              <p:cNvSpPr txBox="1"/>
              <p:nvPr/>
            </p:nvSpPr>
            <p:spPr>
              <a:xfrm>
                <a:off x="7087407" y="5492793"/>
                <a:ext cx="3562066" cy="78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83A35E-0E32-C87C-8101-FDF0AD1A5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407" y="5492793"/>
                <a:ext cx="3562066" cy="7852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380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672F4E-8C20-C15D-6A1B-25910F668E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443481"/>
            <a:ext cx="5294715" cy="397103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65E6D7E1-A5CF-85E7-3A28-D978697F68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17" y="1443482"/>
            <a:ext cx="5294715" cy="397103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91F266-3E4D-D972-04C1-7C97DDB70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100"/>
              <a:t>27.09.2022 | Devin Seay | University of Virginia | PSTP 2022 Mainz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FF6378-4141-670C-C4D4-576498CC4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3D8780-1BAF-6B9B-4889-610A753B8DAC}"/>
              </a:ext>
            </a:extLst>
          </p:cNvPr>
          <p:cNvSpPr txBox="1"/>
          <p:nvPr/>
        </p:nvSpPr>
        <p:spPr>
          <a:xfrm rot="16200000">
            <a:off x="-160546" y="2909402"/>
            <a:ext cx="14341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badi" panose="020B0604020202020204" pitchFamily="34" charset="0"/>
              </a:rPr>
              <a:t>Voltage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8F8322-0D52-AA35-6AAE-13D9BD9FA3A5}"/>
                  </a:ext>
                </a:extLst>
              </p:cNvPr>
              <p:cNvSpPr txBox="1"/>
              <p:nvPr/>
            </p:nvSpPr>
            <p:spPr>
              <a:xfrm>
                <a:off x="7120141" y="5434545"/>
                <a:ext cx="3562066" cy="78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8F8322-0D52-AA35-6AAE-13D9BD9FA3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0141" y="5434545"/>
                <a:ext cx="3562066" cy="7852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0500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41BD16-52E4-41ED-0797-8456CFC8D9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443481"/>
            <a:ext cx="5294716" cy="397103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3862AAB-C500-F5EB-FB82-00CD7FF98A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17" y="1443482"/>
            <a:ext cx="5294715" cy="397103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95D4A6-79B3-30C0-EEE0-EB5A23EB7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100"/>
              <a:t>27.09.2022 | Devin Seay | University of Virginia | PSTP 2022 Mainz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8D5813-EA42-F854-28AA-61B158F56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2684FB-7268-E983-569D-55903AFA69DA}"/>
              </a:ext>
            </a:extLst>
          </p:cNvPr>
          <p:cNvSpPr txBox="1"/>
          <p:nvPr/>
        </p:nvSpPr>
        <p:spPr>
          <a:xfrm rot="16200000">
            <a:off x="-318968" y="2713923"/>
            <a:ext cx="1885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badi" panose="020B0604020202020204" pitchFamily="34" charset="0"/>
              </a:rPr>
              <a:t>Voltage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788555-C531-7846-CC1D-EB286513890C}"/>
                  </a:ext>
                </a:extLst>
              </p:cNvPr>
              <p:cNvSpPr txBox="1"/>
              <p:nvPr/>
            </p:nvSpPr>
            <p:spPr>
              <a:xfrm>
                <a:off x="7120141" y="5434545"/>
                <a:ext cx="3562066" cy="78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788555-C531-7846-CC1D-EB28651389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0141" y="5434545"/>
                <a:ext cx="3562066" cy="7852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9048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FD5C08-0C0A-413C-A5E3-019639003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en-US"/>
              <a:t>Prospective Outlook and Future Plans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1C52CD-9CF2-4264-BD0F-815CB35D76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31" r="7027" b="1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2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28746F9E-A24E-45C7-A2A1-85ABD07D9C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542356"/>
              </p:ext>
            </p:extLst>
          </p:nvPr>
        </p:nvGraphicFramePr>
        <p:xfrm>
          <a:off x="838200" y="1825625"/>
          <a:ext cx="53933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D635BEB-0603-1A43-0385-1713CB8FB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25</a:t>
            </a:fld>
            <a:endParaRPr lang="en-US"/>
          </a:p>
        </p:txBody>
      </p:sp>
      <p:sp>
        <p:nvSpPr>
          <p:cNvPr id="31" name="Footer Placeholder 5">
            <a:extLst>
              <a:ext uri="{FF2B5EF4-FFF2-40B4-BE49-F238E27FC236}">
                <a16:creationId xmlns:a16="http://schemas.microsoft.com/office/drawing/2014/main" id="{5D8F1962-6895-C478-8C6F-E10D6E252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7689" y="6277909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35847544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597F33-6D80-41EC-8823-F50F17E9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031" y="1380754"/>
            <a:ext cx="5561938" cy="25135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A603AB-7033-4C87-B2B8-6949E917D5EA}"/>
              </a:ext>
            </a:extLst>
          </p:cNvPr>
          <p:cNvSpPr txBox="1"/>
          <p:nvPr/>
        </p:nvSpPr>
        <p:spPr>
          <a:xfrm>
            <a:off x="4794585" y="4112794"/>
            <a:ext cx="261285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i="1" dirty="0">
                <a:ea typeface="+mn-lt"/>
                <a:cs typeface="+mn-lt"/>
              </a:rPr>
              <a:t>This work was supported by DOE contract DE-FG02-96ER40950</a:t>
            </a:r>
            <a:endParaRPr lang="en-US" b="1" i="1">
              <a:cs typeface="Calibri"/>
            </a:endParaRPr>
          </a:p>
          <a:p>
            <a:pPr algn="l"/>
            <a:endParaRPr lang="en-US" dirty="0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342E63-81DB-E40B-831C-CA6CE767C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B1EED-503C-767C-3D6C-C325A0D48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740026"/>
            <a:ext cx="4114800" cy="365125"/>
          </a:xfrm>
        </p:spPr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368534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31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33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F70413-78AC-41D4-BF11-331804847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766330" cy="1454051"/>
          </a:xfrm>
        </p:spPr>
        <p:txBody>
          <a:bodyPr>
            <a:normAutofit/>
          </a:bodyPr>
          <a:lstStyle/>
          <a:p>
            <a:r>
              <a:rPr lang="en-US" sz="3300">
                <a:solidFill>
                  <a:schemeClr val="tx2"/>
                </a:solidFill>
                <a:cs typeface="Calibri Light"/>
              </a:rPr>
              <a:t>What is Nuclear Magnetic Resonance (NMR)?</a:t>
            </a: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B1E67-2BEB-438B-9ED5-EB9E43B0A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4765949" cy="33534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>
                <a:solidFill>
                  <a:schemeClr val="tx2"/>
                </a:solidFill>
                <a:cs typeface="Calibri"/>
              </a:rPr>
              <a:t>Nuclear Magnetic Resonance, or NMR, is the physical phenomenon that occurs when a constant magnetic field is applied to nuclei at resonance which is perturbed by a weak oscillating magnetic field, which causes the nuclei to respond by producing an electromagnetic signal with a frequency characteristic of the magnetic field of the nuclei. </a:t>
            </a:r>
          </a:p>
          <a:p>
            <a:r>
              <a:rPr lang="en-US" sz="1800" dirty="0">
                <a:solidFill>
                  <a:schemeClr val="tx2"/>
                </a:solidFill>
                <a:cs typeface="Calibri"/>
              </a:rPr>
              <a:t>In the case of this project, we are using NMR to study the inner structure of the Deuterium nucleus (Deuteron).</a:t>
            </a:r>
          </a:p>
        </p:txBody>
      </p:sp>
      <p:grpSp>
        <p:nvGrpSpPr>
          <p:cNvPr id="52" name="Group 35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7" descr="Diagram&#10;&#10;Description automatically generated">
            <a:extLst>
              <a:ext uri="{FF2B5EF4-FFF2-40B4-BE49-F238E27FC236}">
                <a16:creationId xmlns:a16="http://schemas.microsoft.com/office/drawing/2014/main" id="{CC8E6367-ABD3-ED1A-633D-E69A886CF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153" y="2418187"/>
            <a:ext cx="4586150" cy="261388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D1B2A-5366-2B2E-1CF8-6A5DECB6E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A5EE7F-47AC-5299-09A4-60FB1BFE5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6189" y="6266703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407923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4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A48761-E129-4DA3-B8B6-857056F97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8012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 dirty="0"/>
              <a:t>Q-Meter Based NMR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71BA4-BD82-4892-8C50-E2B90BF96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622" y="1714170"/>
            <a:ext cx="4132710" cy="292074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Using a non-destructive continuous wave </a:t>
            </a:r>
            <a:br>
              <a:rPr lang="en-US" sz="2400" dirty="0"/>
            </a:br>
            <a:r>
              <a:rPr lang="en-US" sz="2400" dirty="0"/>
              <a:t>phase-sensitive detector </a:t>
            </a:r>
            <a:br>
              <a:rPr lang="en-US" sz="2400" dirty="0"/>
            </a:br>
            <a:r>
              <a:rPr lang="en-US" sz="2400" dirty="0"/>
              <a:t>(ex., a Q-meter), is required to make accurate measurements of </a:t>
            </a:r>
            <a:br>
              <a:rPr lang="en-US" sz="2400" dirty="0"/>
            </a:br>
            <a:r>
              <a:rPr lang="en-US" sz="2400" dirty="0"/>
              <a:t>polarization in scattering experiments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000" dirty="0">
              <a:ea typeface="+mn-lt"/>
              <a:cs typeface="+mn-lt"/>
            </a:endParaRPr>
          </a:p>
        </p:txBody>
      </p:sp>
      <p:grpSp>
        <p:nvGrpSpPr>
          <p:cNvPr id="57" name="Group 49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58" name="Isosceles Triangle 50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24" descr="Diagram&#10;&#10;Description automatically generated">
            <a:extLst>
              <a:ext uri="{FF2B5EF4-FFF2-40B4-BE49-F238E27FC236}">
                <a16:creationId xmlns:a16="http://schemas.microsoft.com/office/drawing/2014/main" id="{72B1195E-33C4-432A-8390-6FD4340797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34" r="-67" b="-96"/>
          <a:stretch/>
        </p:blipFill>
        <p:spPr>
          <a:xfrm>
            <a:off x="4174007" y="1164386"/>
            <a:ext cx="8016211" cy="4941204"/>
          </a:xfrm>
          <a:prstGeom prst="rect">
            <a:avLst/>
          </a:prstGeom>
        </p:spPr>
      </p:pic>
      <p:grpSp>
        <p:nvGrpSpPr>
          <p:cNvPr id="59" name="Group 53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08E6-93B0-0CC5-6712-F19D7D719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35B42-B112-5EA7-F7F7-49F34A242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2872101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71BA4-BD82-4892-8C50-E2B90BF96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613" y="2025543"/>
            <a:ext cx="4008384" cy="371043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>
                <a:ea typeface="+mn-lt"/>
                <a:cs typeface="+mn-lt"/>
              </a:rPr>
              <a:t>Q-meter couples to the magnetic susceptibility of target material ( e.g. Solid Ammonia)</a:t>
            </a:r>
          </a:p>
          <a:p>
            <a:pPr lvl="1"/>
            <a:r>
              <a:rPr lang="en-US" sz="1800" dirty="0">
                <a:ea typeface="+mn-lt"/>
                <a:cs typeface="+mn-lt"/>
              </a:rPr>
              <a:t>Signal passes through </a:t>
            </a:r>
            <a:r>
              <a:rPr lang="en-US" sz="1800" dirty="0"/>
              <a:t>λ/2 length cable (</a:t>
            </a:r>
            <a:r>
              <a:rPr lang="en-US" sz="1800" dirty="0">
                <a:ea typeface="+mn-lt"/>
                <a:cs typeface="+mn-lt"/>
              </a:rPr>
              <a:t>358.0 cm</a:t>
            </a:r>
            <a:r>
              <a:rPr lang="en-US" sz="1800" dirty="0"/>
              <a:t> for 5T), so the continuous wave NMR signal has a tuning range of λ/2 to 7λ/2</a:t>
            </a:r>
            <a:endParaRPr lang="en-US" sz="1400" dirty="0">
              <a:ea typeface="+mn-lt"/>
              <a:cs typeface="+mn-lt"/>
            </a:endParaRPr>
          </a:p>
          <a:p>
            <a:pPr lvl="1"/>
            <a:r>
              <a:rPr lang="en-US" sz="1800" dirty="0"/>
              <a:t>With a frequency range of 3-300 MHz</a:t>
            </a:r>
            <a:endParaRPr lang="en-US" sz="1800" dirty="0">
              <a:ea typeface="+mn-lt"/>
              <a:cs typeface="+mn-lt"/>
            </a:endParaRPr>
          </a:p>
          <a:p>
            <a:r>
              <a:rPr lang="en-US" sz="2000" dirty="0">
                <a:cs typeface="Calibri"/>
              </a:rPr>
              <a:t>Within these limits, we expect a linear relationship between Polarization and scale (ideal settings gives 2% relative error)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24" descr="Diagram&#10;&#10;Description automatically generated">
            <a:extLst>
              <a:ext uri="{FF2B5EF4-FFF2-40B4-BE49-F238E27FC236}">
                <a16:creationId xmlns:a16="http://schemas.microsoft.com/office/drawing/2014/main" id="{E7EAF6D7-CEC0-47FE-BA31-8D371D153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272" y="961996"/>
            <a:ext cx="7619999" cy="540435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EC964F1-3EF3-5C78-5243-E18231689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8012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/>
              <a:t>NMR Measurements with Q-Meter</a:t>
            </a:r>
            <a:endParaRPr lang="en-US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CE66B1-83A7-7EBD-9761-309CF18B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507DC-EFD6-9BEA-1006-4F471E9EF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346085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4093E9-B4AA-454B-856D-00931635D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4962" y="479493"/>
            <a:ext cx="545883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Q-Meter Design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DDA491-7176-5F2E-19E0-029C1D086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46" y="2866634"/>
            <a:ext cx="4151291" cy="2379397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F1E68848-E72B-482B-80F2-2356C48D351C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5867210" y="1527243"/>
                <a:ext cx="5458838" cy="4192520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indent="-228600">
                  <a:buFont typeface="Arial" panose="020B0604020202020204" pitchFamily="34" charset="0"/>
                  <a:buChar char="•"/>
                </a:pPr>
                <a:r>
                  <a:rPr lang="en-US" dirty="0"/>
                  <a:t>Q-meter parameters: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i="1" dirty="0"/>
                  <a:t>U</a:t>
                </a:r>
                <a:r>
                  <a:rPr lang="en-US" dirty="0"/>
                  <a:t>, the  input voltage (V), calculating using:</a:t>
                </a:r>
                <a:r>
                  <a:rPr lang="en-US" i="1" dirty="0"/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i="1"/>
                          <m:t>ω</m:t>
                        </m:r>
                      </m:e>
                    </m:d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𝐼𝑍</m:t>
                    </m:r>
                    <m:d>
                      <m:d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i="1"/>
                          <m:t>ω</m:t>
                        </m:r>
                      </m:e>
                    </m:d>
                    <m:sSup>
                      <m:sSup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m:rPr>
                            <m:nor/>
                          </m:rPr>
                          <a:rPr lang="en-US" i="1"/>
                          <m:t>iφ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i="1"/>
                          <m:t>ω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dirty="0"/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𝑘𝑛𝑜𝑏</m:t>
                        </m:r>
                      </m:sub>
                    </m:sSub>
                  </m:oMath>
                </a14:m>
                <a:r>
                  <a:rPr lang="en-US" dirty="0"/>
                  <a:t>, the tuning capacitance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, the trim, is the half-integer length of the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λ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such that each full-length segment of a cable is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i="1"/>
                          <m:t>𝑛</m:t>
                        </m:r>
                        <m:r>
                          <m:rPr>
                            <m:nor/>
                          </m:rPr>
                          <a:rPr lang="en-US"/>
                          <m:t>λ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dirty="0"/>
                  <a:t>η, the filling factor of the coil, is the level of coupling of spins in the target material to the sampling coil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dirty="0"/>
                  <a:t>φ, the phase offset, expressed in the form: φ(ω) =a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/>
                          <m:t>ω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+</a:t>
                </a:r>
                <a:r>
                  <a:rPr lang="en-US" dirty="0" err="1"/>
                  <a:t>bω+φ</a:t>
                </a:r>
                <a:endParaRPr lang="en-US" dirty="0"/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𝑠𝑡𝑟𝑎𝑦</m:t>
                        </m:r>
                      </m:sub>
                    </m:sSub>
                  </m:oMath>
                </a14:m>
                <a:r>
                  <a:rPr lang="en-US" dirty="0"/>
                  <a:t>, is the stray capacitance, including parasitic capacitance </a:t>
                </a:r>
              </a:p>
              <a:p>
                <a:pPr marL="1200150" lvl="2" indent="-228600">
                  <a:buFont typeface="Arial" panose="020B0604020202020204" pitchFamily="34" charset="0"/>
                  <a:buChar char="•"/>
                </a:pPr>
                <a:r>
                  <a:rPr lang="en-US" dirty="0"/>
                  <a:t>True C calculated as C(ω) = (20*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dirty="0"/>
                  <a:t>)*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𝑘𝑛𝑜𝑏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F1E68848-E72B-482B-80F2-2356C48D35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5867210" y="1527243"/>
                <a:ext cx="5458838" cy="4192520"/>
              </a:xfrm>
              <a:blipFill>
                <a:blip r:embed="rId3"/>
                <a:stretch>
                  <a:fillRect l="-446" t="-1019" r="-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48A28EA-832F-ED68-8D4C-A06D7B3885D9}"/>
              </a:ext>
            </a:extLst>
          </p:cNvPr>
          <p:cNvSpPr txBox="1"/>
          <p:nvPr/>
        </p:nvSpPr>
        <p:spPr>
          <a:xfrm>
            <a:off x="340549" y="5164753"/>
            <a:ext cx="4777381" cy="273825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850" dirty="0">
                <a:solidFill>
                  <a:srgbClr val="FFFFFF"/>
                </a:solidFill>
              </a:rPr>
              <a:t>Figure reference: </a:t>
            </a:r>
            <a:r>
              <a:rPr lang="en-US" sz="850" dirty="0">
                <a:solidFill>
                  <a:srgbClr val="FFFFFF"/>
                </a:solidFill>
                <a:effectLst/>
              </a:rPr>
              <a:t>Nuclear Instruments and Methods in Physics Research A324 (1993)</a:t>
            </a:r>
            <a:endParaRPr lang="en-US" sz="850" dirty="0">
              <a:solidFill>
                <a:srgbClr val="FFFFFF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4491CB8B-6A0B-3901-13F9-D270E0FD8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4983" y="293968"/>
            <a:ext cx="5403476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44B40C-6654-E8BA-9C1F-5CFE100C80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34908" r="22682" b="23476"/>
          <a:stretch/>
        </p:blipFill>
        <p:spPr>
          <a:xfrm>
            <a:off x="401622" y="659093"/>
            <a:ext cx="4655140" cy="196717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E9954C-ACC2-0832-E6F3-DD3CD5CADB72}"/>
              </a:ext>
            </a:extLst>
          </p:cNvPr>
          <p:cNvSpPr txBox="1"/>
          <p:nvPr/>
        </p:nvSpPr>
        <p:spPr>
          <a:xfrm>
            <a:off x="1465641" y="2232611"/>
            <a:ext cx="1481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Q-meter circuitry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1A8F2D-A112-6294-2362-5176C47F3355}"/>
              </a:ext>
            </a:extLst>
          </p:cNvPr>
          <p:cNvSpPr txBox="1"/>
          <p:nvPr/>
        </p:nvSpPr>
        <p:spPr>
          <a:xfrm>
            <a:off x="2445907" y="4370986"/>
            <a:ext cx="1481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NMR circuitry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3FDC14A-4E60-E08A-9037-26CD3AFDFA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198" y="4346061"/>
            <a:ext cx="3794004" cy="246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4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8F4962-A18D-560C-2391-4FBEBA397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01" y="6349222"/>
            <a:ext cx="4691743" cy="365125"/>
          </a:xfrm>
        </p:spPr>
        <p:txBody>
          <a:bodyPr/>
          <a:lstStyle/>
          <a:p>
            <a:r>
              <a:rPr lang="en-US" dirty="0"/>
              <a:t>27.09.2022 | Devin Seay | University of Virginia | PSTP 2022 Mainz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27B46-D1DB-6601-AD82-F6093842E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2AE0466-811C-E757-00B2-EE5C67453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996" y="4103559"/>
            <a:ext cx="3641648" cy="40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C78D341-6F71-7A8B-DEBE-0EA3F904F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083" y="1771022"/>
            <a:ext cx="2834517" cy="37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7EAADF8-A3DD-162A-3D8F-792702A826F4}"/>
              </a:ext>
            </a:extLst>
          </p:cNvPr>
          <p:cNvSpPr txBox="1">
            <a:spLocks/>
          </p:cNvSpPr>
          <p:nvPr/>
        </p:nvSpPr>
        <p:spPr>
          <a:xfrm>
            <a:off x="7578012" y="34949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4" name="Picture 13" descr="Text, letter&#10;&#10;Description automatically generated">
            <a:extLst>
              <a:ext uri="{FF2B5EF4-FFF2-40B4-BE49-F238E27FC236}">
                <a16:creationId xmlns:a16="http://schemas.microsoft.com/office/drawing/2014/main" id="{947BF25D-BA3C-73D7-3CED-80B038EDC0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34"/>
          <a:stretch/>
        </p:blipFill>
        <p:spPr>
          <a:xfrm>
            <a:off x="264405" y="2082186"/>
            <a:ext cx="5628479" cy="1777898"/>
          </a:xfrm>
          <a:prstGeom prst="rect">
            <a:avLst/>
          </a:prstGeom>
        </p:spPr>
      </p:pic>
      <p:pic>
        <p:nvPicPr>
          <p:cNvPr id="15" name="Picture 14" descr="Text, letter&#10;&#10;Description automatically generated">
            <a:extLst>
              <a:ext uri="{FF2B5EF4-FFF2-40B4-BE49-F238E27FC236}">
                <a16:creationId xmlns:a16="http://schemas.microsoft.com/office/drawing/2014/main" id="{5914C5C4-C791-BB0A-BE5D-75805F70B99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1" t="39327"/>
          <a:stretch/>
        </p:blipFill>
        <p:spPr>
          <a:xfrm>
            <a:off x="5892884" y="2322624"/>
            <a:ext cx="5435431" cy="30749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E7A0A52-6EA0-0FD4-9137-EE7EFDD8074A}"/>
              </a:ext>
            </a:extLst>
          </p:cNvPr>
          <p:cNvSpPr txBox="1"/>
          <p:nvPr/>
        </p:nvSpPr>
        <p:spPr>
          <a:xfrm>
            <a:off x="955700" y="436730"/>
            <a:ext cx="4245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Q-meter Equations</a:t>
            </a:r>
          </a:p>
        </p:txBody>
      </p:sp>
    </p:spTree>
    <p:extLst>
      <p:ext uri="{BB962C8B-B14F-4D97-AF65-F5344CB8AC3E}">
        <p14:creationId xmlns:p14="http://schemas.microsoft.com/office/powerpoint/2010/main" val="3301849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7549A-18B2-4D69-93B7-E1229634E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5735" y="640081"/>
            <a:ext cx="4806184" cy="3637373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>
                <a:solidFill>
                  <a:schemeClr val="accent1"/>
                </a:solidFill>
              </a:rPr>
              <a:t>NMR System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13867592-B82A-700A-4BB8-4987FE75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8844" y="6356350"/>
            <a:ext cx="4806184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27.09.2022 | Devin Seay | University of Virginia | PSTP 2022 Mainz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86B69C-B781-3D46-3AC6-3D8979175C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7" r="-1" b="10111"/>
          <a:stretch/>
        </p:blipFill>
        <p:spPr>
          <a:xfrm>
            <a:off x="20" y="10"/>
            <a:ext cx="6105635" cy="685799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D12410-4785-B79A-CF46-F0B56B0F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26476" y="6356350"/>
            <a:ext cx="625443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8F63A3B-78C7-47BE-AE5E-E10140E04643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8681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030">
            <a:extLst>
              <a:ext uri="{FF2B5EF4-FFF2-40B4-BE49-F238E27FC236}">
                <a16:creationId xmlns:a16="http://schemas.microsoft.com/office/drawing/2014/main" id="{E02F3C71-C981-4614-98EA-D6C494F80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300A62-CE34-4C68-A3B0-53F31D12C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16" y="640263"/>
            <a:ext cx="6204984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Deuteron </a:t>
            </a:r>
            <a:r>
              <a:rPr lang="en-US" sz="4000" dirty="0" err="1"/>
              <a:t>Lineshape</a:t>
            </a:r>
            <a:r>
              <a:rPr lang="en-US" sz="4000" dirty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570A40D-7325-497B-A23C-B4E89D220DBD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821515" y="2121762"/>
                <a:ext cx="6204984" cy="3626917"/>
              </a:xfrm>
            </p:spPr>
            <p:txBody>
              <a:bodyPr vert="horz" lIns="91440" tIns="45720" rIns="91440" bIns="45720" rtlCol="0">
                <a:normAutofit fontScale="85000" lnSpcReduction="20000"/>
              </a:bodyPr>
              <a:lstStyle/>
              <a:p>
                <a:pPr marL="285750" indent="-2286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Deuteron </a:t>
                </a:r>
                <a:r>
                  <a:rPr lang="en-US" sz="2000" dirty="0" err="1"/>
                  <a:t>lineshape</a:t>
                </a:r>
                <a:r>
                  <a:rPr lang="en-US" sz="2000" dirty="0"/>
                  <a:t> has two corresponding absorption lines,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sz="2000" dirty="0"/>
                  <a:t>, which are associated with the analytical function for ε = ±1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These absorption lines arise due to the interaction of the Deuteron’s quadrupole moment with the electric field gradient (EFG), which creates non-degenerate eigen states in the energy levels.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Because ND3 lacks cubic symmetry, the previously mentioned interaction breaks degeneracy of energy transitions </a:t>
                </a:r>
                <a:r>
                  <a:rPr lang="en-US" sz="2000" dirty="0">
                    <a:sym typeface="Wingdings" panose="05000000000000000000" pitchFamily="2" charset="2"/>
                  </a:rPr>
                  <a:t> quadrupole splitting leading to two overlapping absorption lines in the NMR spectra (</a:t>
                </a:r>
                <a:r>
                  <a:rPr lang="en-US" sz="2000" dirty="0" err="1">
                    <a:sym typeface="Wingdings" panose="05000000000000000000" pitchFamily="2" charset="2"/>
                  </a:rPr>
                  <a:t>Pake</a:t>
                </a:r>
                <a:r>
                  <a:rPr lang="en-US" sz="2000" dirty="0">
                    <a:sym typeface="Wingdings" panose="05000000000000000000" pitchFamily="2" charset="2"/>
                  </a:rPr>
                  <a:t> Doublet).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The intensity of the signal, and thus the polarization, is a function of the angle </a:t>
                </a:r>
                <a:r>
                  <a:rPr lang="el-GR" sz="2000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θ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 between the EFG and the holding field.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This </a:t>
                </a:r>
                <a:r>
                  <a:rPr lang="en-US" sz="2000" dirty="0" err="1">
                    <a:sym typeface="Wingdings" panose="05000000000000000000" pitchFamily="2" charset="2"/>
                  </a:rPr>
                  <a:t>Pake</a:t>
                </a:r>
                <a:r>
                  <a:rPr lang="en-US" sz="2000" dirty="0">
                    <a:sym typeface="Wingdings" panose="05000000000000000000" pitchFamily="2" charset="2"/>
                  </a:rPr>
                  <a:t> doublet is particular to spin-1 material without cubic symmetry (Deuteron, Butanol). With it, such as in </a:t>
                </a:r>
                <a:r>
                  <a:rPr lang="en-US" sz="2000" dirty="0" err="1">
                    <a:sym typeface="Wingdings" panose="05000000000000000000" pitchFamily="2" charset="2"/>
                  </a:rPr>
                  <a:t>LiD</a:t>
                </a:r>
                <a:r>
                  <a:rPr lang="en-US" sz="2000" dirty="0">
                    <a:sym typeface="Wingdings" panose="05000000000000000000" pitchFamily="2" charset="2"/>
                  </a:rPr>
                  <a:t>, we obtain a </a:t>
                </a:r>
                <a:r>
                  <a:rPr lang="en-US" sz="2000" dirty="0" err="1">
                    <a:sym typeface="Wingdings" panose="05000000000000000000" pitchFamily="2" charset="2"/>
                  </a:rPr>
                  <a:t>Guassian</a:t>
                </a:r>
                <a:r>
                  <a:rPr lang="en-US" sz="2000" dirty="0">
                    <a:sym typeface="Wingdings" panose="05000000000000000000" pitchFamily="2" charset="2"/>
                  </a:rPr>
                  <a:t>-like </a:t>
                </a:r>
                <a:r>
                  <a:rPr lang="en-US" sz="2000" dirty="0" err="1">
                    <a:sym typeface="Wingdings" panose="05000000000000000000" pitchFamily="2" charset="2"/>
                  </a:rPr>
                  <a:t>lineshape</a:t>
                </a:r>
                <a:endParaRPr lang="en-US" sz="2000" dirty="0"/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endParaRPr lang="en-US" sz="2000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570A40D-7325-497B-A23C-B4E89D220D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821515" y="2121762"/>
                <a:ext cx="6204984" cy="3626917"/>
              </a:xfrm>
              <a:blipFill>
                <a:blip r:embed="rId2"/>
                <a:stretch>
                  <a:fillRect t="-2353" r="-196" b="-2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0083F2FB-A120-4300-9944-A318EC0F7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05851" y="455752"/>
            <a:ext cx="2800349" cy="88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DFADB2A2-5569-4828-8665-33659BC731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099" y="2828925"/>
            <a:ext cx="3605313" cy="33889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6641500-33E8-4722-BC04-EC23DCB58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770" y="1344862"/>
            <a:ext cx="3326642" cy="35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F67269-0DC7-4C02-805C-1BFC4C970D49}"/>
                  </a:ext>
                </a:extLst>
              </p:cNvPr>
              <p:cNvSpPr txBox="1"/>
              <p:nvPr/>
            </p:nvSpPr>
            <p:spPr>
              <a:xfrm>
                <a:off x="10106025" y="5965763"/>
                <a:ext cx="161506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Green: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Blue: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Red: </a:t>
                </a:r>
                <a:r>
                  <a:rPr lang="en-US" dirty="0" err="1"/>
                  <a:t>Lineshape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F67269-0DC7-4C02-805C-1BFC4C970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025" y="5965763"/>
                <a:ext cx="1615064" cy="1200329"/>
              </a:xfrm>
              <a:prstGeom prst="rect">
                <a:avLst/>
              </a:prstGeom>
              <a:blipFill>
                <a:blip r:embed="rId6"/>
                <a:stretch>
                  <a:fillRect l="-3396" t="-3046" r="-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F71E1-C9EB-46B4-B7F2-4180B2F6C74A}"/>
                  </a:ext>
                </a:extLst>
              </p:cNvPr>
              <p:cNvSpPr txBox="1"/>
              <p:nvPr/>
            </p:nvSpPr>
            <p:spPr>
              <a:xfrm>
                <a:off x="9595116" y="1985238"/>
                <a:ext cx="1021818" cy="452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F71E1-C9EB-46B4-B7F2-4180B2F6C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5116" y="1985238"/>
                <a:ext cx="1021818" cy="45211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7BAE145-4942-435D-9467-A0E49EC57A40}"/>
              </a:ext>
            </a:extLst>
          </p:cNvPr>
          <p:cNvSpPr txBox="1"/>
          <p:nvPr/>
        </p:nvSpPr>
        <p:spPr>
          <a:xfrm>
            <a:off x="336883" y="6396650"/>
            <a:ext cx="5124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https://doi.org/10.1016/S0168-9002(97)00317-3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9559B-8B8B-3883-BB4D-51881AAB3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9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A4041CA-E02B-22B7-C156-F53F7B68E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8335" y="6401173"/>
            <a:ext cx="4114800" cy="365125"/>
          </a:xfrm>
        </p:spPr>
        <p:txBody>
          <a:bodyPr/>
          <a:lstStyle/>
          <a:p>
            <a:r>
              <a:rPr lang="en-US"/>
              <a:t>27.09.2022 | Devin Seay | University of Virginia | PSTP 2022 Mainz</a:t>
            </a:r>
          </a:p>
        </p:txBody>
      </p:sp>
    </p:spTree>
    <p:extLst>
      <p:ext uri="{BB962C8B-B14F-4D97-AF65-F5344CB8AC3E}">
        <p14:creationId xmlns:p14="http://schemas.microsoft.com/office/powerpoint/2010/main" val="102127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987A4E3E785F428DE61E48526A4C99" ma:contentTypeVersion="13" ma:contentTypeDescription="Create a new document." ma:contentTypeScope="" ma:versionID="7ec68f0b0c077ea16593a8182454e9c8">
  <xsd:schema xmlns:xsd="http://www.w3.org/2001/XMLSchema" xmlns:xs="http://www.w3.org/2001/XMLSchema" xmlns:p="http://schemas.microsoft.com/office/2006/metadata/properties" xmlns:ns3="3b2b1284-cfd8-4ba9-be13-1ff5d6ff92d9" xmlns:ns4="c03390fa-3943-4b28-a578-95ffc412cf43" targetNamespace="http://schemas.microsoft.com/office/2006/metadata/properties" ma:root="true" ma:fieldsID="9bfaca6cd7664ac84733f7b5dc286819" ns3:_="" ns4:_="">
    <xsd:import namespace="3b2b1284-cfd8-4ba9-be13-1ff5d6ff92d9"/>
    <xsd:import namespace="c03390fa-3943-4b28-a578-95ffc412cf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2b1284-cfd8-4ba9-be13-1ff5d6ff92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3390fa-3943-4b28-a578-95ffc412c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A942B1-9A08-496D-9D65-5E9DC20F00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2b1284-cfd8-4ba9-be13-1ff5d6ff92d9"/>
    <ds:schemaRef ds:uri="c03390fa-3943-4b28-a578-95ffc412cf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467E66-7323-49B0-93FF-A982FE4DF691}">
  <ds:schemaRefs>
    <ds:schemaRef ds:uri="http://schemas.microsoft.com/office/2006/documentManagement/types"/>
    <ds:schemaRef ds:uri="3b2b1284-cfd8-4ba9-be13-1ff5d6ff92d9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03390fa-3943-4b28-a578-95ffc412cf4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7E9433F-6E3A-48EA-9C13-ED839D5579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4522</TotalTime>
  <Words>2007</Words>
  <Application>Microsoft Office PowerPoint</Application>
  <PresentationFormat>Widescreen</PresentationFormat>
  <Paragraphs>181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Abadi</vt:lpstr>
      <vt:lpstr>Arial</vt:lpstr>
      <vt:lpstr>Calibri</vt:lpstr>
      <vt:lpstr>Calibri Light</vt:lpstr>
      <vt:lpstr>Cambria Math</vt:lpstr>
      <vt:lpstr>Office Theme</vt:lpstr>
      <vt:lpstr>NMR with Machine Learning</vt:lpstr>
      <vt:lpstr>Outline</vt:lpstr>
      <vt:lpstr>What is Nuclear Magnetic Resonance (NMR)?</vt:lpstr>
      <vt:lpstr>Q-Meter Based NMR </vt:lpstr>
      <vt:lpstr>NMR Measurements with Q-Meter</vt:lpstr>
      <vt:lpstr>Q-Meter Design</vt:lpstr>
      <vt:lpstr>PowerPoint Presentation</vt:lpstr>
      <vt:lpstr>NMR System</vt:lpstr>
      <vt:lpstr>Deuteron Lineshape </vt:lpstr>
      <vt:lpstr>Deuteron Lineshape </vt:lpstr>
      <vt:lpstr>Real Example of Deuteron Signal</vt:lpstr>
      <vt:lpstr>Measuring Polarization</vt:lpstr>
      <vt:lpstr>Limitations for Deuteron polarization determination</vt:lpstr>
      <vt:lpstr>Why Artificial Neural Networks (ANN)?</vt:lpstr>
      <vt:lpstr>What is ANN?</vt:lpstr>
      <vt:lpstr>Benefits of ANN in NMR</vt:lpstr>
      <vt:lpstr>Neural Networks: A Possible Solution</vt:lpstr>
      <vt:lpstr>NN Architecture</vt:lpstr>
      <vt:lpstr>Sample Data Creation </vt:lpstr>
      <vt:lpstr>Preliminary Results</vt:lpstr>
      <vt:lpstr>Training the Neural Network &amp; Preliminary predictions</vt:lpstr>
      <vt:lpstr>PowerPoint Presentation</vt:lpstr>
      <vt:lpstr>PowerPoint Presentation</vt:lpstr>
      <vt:lpstr>PowerPoint Presentation</vt:lpstr>
      <vt:lpstr>Prospective Outlook and Future Plans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-</dc:creator>
  <cp:lastModifiedBy>Seay, Devin Allen (das5pzq)</cp:lastModifiedBy>
  <cp:revision>460</cp:revision>
  <dcterms:created xsi:type="dcterms:W3CDTF">2019-10-16T03:03:10Z</dcterms:created>
  <dcterms:modified xsi:type="dcterms:W3CDTF">2022-09-26T23:24:28Z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0x0101001F987A4E3E785F428DE61E48526A4C99</vt:lpwstr>
  </property>
</Properties>
</file>