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83" r:id="rId9"/>
    <p:sldId id="282" r:id="rId10"/>
    <p:sldId id="274" r:id="rId11"/>
    <p:sldId id="284" r:id="rId12"/>
    <p:sldId id="285" r:id="rId13"/>
    <p:sldId id="286" r:id="rId14"/>
    <p:sldId id="287" r:id="rId15"/>
    <p:sldId id="288" r:id="rId16"/>
    <p:sldId id="278" r:id="rId17"/>
    <p:sldId id="289" r:id="rId18"/>
    <p:sldId id="290" r:id="rId19"/>
    <p:sldId id="291" r:id="rId20"/>
    <p:sldId id="292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5" d="100"/>
          <a:sy n="75" d="100"/>
        </p:scale>
        <p:origin x="931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0046B2-FC8F-4F4F-8018-E9C6950FD9DA}" type="datetimeFigureOut">
              <a:rPr lang="en-US" smtClean="0"/>
              <a:t>10/26/2022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BCB712-F239-43D5-9736-C4D03F5E3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9217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There are still challenges with noise even with best </a:t>
            </a:r>
            <a:r>
              <a:rPr lang="en-US" dirty="0" err="1"/>
              <a:t>techology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634FE-E71D-44E9-841B-E0925F03A29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364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</a:rPr>
                  <a:t>Predicted polarization is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regraphed</a:t>
                </a:r>
                <a:r>
                  <a:rPr lang="en-US" sz="1200" dirty="0">
                    <a:solidFill>
                      <a:srgbClr val="FFFFFF"/>
                    </a:solidFill>
                  </a:rPr>
                  <a:t> via the analytic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lineshape</a:t>
                </a:r>
                <a:r>
                  <a:rPr lang="en-US" sz="1200" dirty="0">
                    <a:solidFill>
                      <a:srgbClr val="FFFFFF"/>
                    </a:solidFill>
                  </a:rPr>
                  <a:t> function across R, a dimensional parameter expressed as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2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  <m: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 − </m:t>
                        </m:r>
                        <m:sSub>
                          <m:sSubPr>
                            <m:ctrlPr>
                              <a:rPr lang="en-US" sz="120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1200" i="1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ω</m:t>
                            </m:r>
                          </m:e>
                          <m:sub>
                            <m:r>
                              <a:rPr lang="en-US" sz="120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𝐷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sz="1200" dirty="0">
                    <a:solidFill>
                      <a:srgbClr val="FFFFFF"/>
                    </a:solidFill>
                  </a:rPr>
                  <a:t>, where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200" i="1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sz="120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sz="1200" dirty="0">
                    <a:solidFill>
                      <a:srgbClr val="FFFFFF"/>
                    </a:solidFill>
                  </a:rPr>
                  <a:t>is the Lamour frequency for the Deuteron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Notes Placehold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srgbClr val="FFFFFF"/>
                    </a:solidFill>
                  </a:rPr>
                  <a:t>Predicted polarization is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regraphed</a:t>
                </a:r>
                <a:r>
                  <a:rPr lang="en-US" sz="1200" dirty="0">
                    <a:solidFill>
                      <a:srgbClr val="FFFFFF"/>
                    </a:solidFill>
                  </a:rPr>
                  <a:t> via the analytic </a:t>
                </a:r>
                <a:r>
                  <a:rPr lang="en-US" sz="1200" dirty="0" err="1">
                    <a:solidFill>
                      <a:srgbClr val="FFFFFF"/>
                    </a:solidFill>
                  </a:rPr>
                  <a:t>lineshape</a:t>
                </a:r>
                <a:r>
                  <a:rPr lang="en-US" sz="1200" dirty="0">
                    <a:solidFill>
                      <a:srgbClr val="FFFFFF"/>
                    </a:solidFill>
                  </a:rPr>
                  <a:t> function across R, a dimensional parameter expressed as </a:t>
                </a:r>
                <a:r>
                  <a:rPr lang="en-US" sz="1200" i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(ω − ω_𝐷)/ω_𝐷 </a:t>
                </a:r>
                <a:r>
                  <a:rPr lang="en-US" sz="1200" dirty="0">
                    <a:solidFill>
                      <a:srgbClr val="FFFFFF"/>
                    </a:solidFill>
                  </a:rPr>
                  <a:t>, where </a:t>
                </a:r>
                <a:r>
                  <a:rPr lang="en-US" sz="1200" i="0">
                    <a:solidFill>
                      <a:srgbClr val="FFFFFF"/>
                    </a:solidFill>
                    <a:latin typeface="Cambria Math" panose="02040503050406030204" pitchFamily="18" charset="0"/>
                  </a:rPr>
                  <a:t>ω_𝐷</a:t>
                </a:r>
                <a:r>
                  <a:rPr lang="en-US" sz="1200" dirty="0">
                    <a:solidFill>
                      <a:srgbClr val="FFFFFF"/>
                    </a:solidFill>
                  </a:rPr>
                  <a:t>is the Lamour frequency for the Deuteron</a:t>
                </a:r>
              </a:p>
              <a:p>
                <a:endParaRPr lang="en-US" dirty="0"/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0634FE-E71D-44E9-841B-E0925F03A297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6409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7F070-139D-403B-AA9A-E871C639E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F0C1F10-BFFC-42DB-9967-B307E6399F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52F8A0-4D23-415C-A444-62617DC8B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4D10BD-DE7B-4FC6-8D90-E0BFBADEEC8F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64D369-2C94-4C39-BF81-78A36C002A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3BF2E-6B12-4BD0-ADAD-0F69CE3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166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519884-88EF-4C0A-9D59-85D14AE984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0C41FFB-1005-4909-A002-C8EF982A18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5EC4F5-195A-474B-930F-C12B614F9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55172-D148-4CA7-AD28-7E2A821AD18F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4FFF1-C0D0-45C2-8695-B94C0A215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E3F6E0-6CCA-4D78-9CC4-A067D7D759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00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FB47C6-D51A-40EC-B75B-7097E15E840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469FF72-03F4-4959-8DDF-32CF82155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2C6B46-84B8-4678-8BF6-E83D7090E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D6E47-80A3-4664-884B-9AD9EAB799EA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71C5B0-A18B-449F-9C1E-1AF7F45D7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92359F-9361-49D8-81BF-791251592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24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8198C-E011-48D9-9CE5-27827CDBC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15331F-ED6F-4D39-BF0E-3B89EF271A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6AD917-EA9E-45BC-9DBA-73D18177C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FEC4-270D-44E5-A23D-91BC2F413E29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44CF62-09C1-43E5-B05E-BE9F1D386E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38384D-7FE4-4A6F-ABEF-94C41787F9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7436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29705F-B090-4439-8659-91734B0186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1DADD-9D5C-4B52-AF46-7B020F110C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8746E8-A9F8-45E7-959F-3704EC3BB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50601D-8A7B-49F6-A56E-B257D14B846F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C529B-57B6-4170-A1F1-145B7E639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CD5922-355C-4BA2-AD89-89BFBD47B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38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164FD9-81F4-4713-82A5-8693255868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DB4159-31AC-4F87-850E-0C2CE5A672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880E77-6985-4E52-9955-B57DBF6BE9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CBB53C-1757-4B2C-9E6E-E44FB9CA55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5F053A-34FF-4F8C-9274-FBC4AC42FB69}" type="datetime1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A83973-F63C-4574-8976-438DEB3FE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FA0BB6-7EA7-48A1-BAC1-27F9E3167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58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8BDAB-AC82-4376-97DD-F1470A1E52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9F7D0B-5076-4AC1-9A66-FEE9E62E8C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B905863-D2ED-46AD-8362-48636D97C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5A5F60-476E-4E94-844C-4AD22BC269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B1C2050-12C6-4721-9241-8541612609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BF8ACF6-7970-4644-92B0-4638809F0C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4850D-6167-48BE-99C8-E0F3D11E35E5}" type="datetime1">
              <a:rPr lang="en-US" smtClean="0"/>
              <a:t>10/26/2022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F1F883-04FF-484F-ACCC-062262EAF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E44A4B-95AE-4B71-B7A6-F9ED151732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719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26DD30-F92F-4F93-AA6F-21D9F3D14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769986-DD18-4F29-BCE3-C838B8F6E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B2444-541D-4220-B967-AC8EDEC3AEDD}" type="datetime1">
              <a:rPr lang="en-US" smtClean="0"/>
              <a:t>10/26/2022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775A24-0B31-4AFD-BD43-702EDBED03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B5F213A-E3FF-4FB0-8C79-B553589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13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BC4984-73F2-4A00-B2D3-3D5B813BC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F317C8-7052-4931-A0F3-FE31522755EE}" type="datetime1">
              <a:rPr lang="en-US" smtClean="0"/>
              <a:t>10/26/2022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6BF9A3-5A2C-4AF5-90D6-C7BF157F4A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DB786A-0A2A-485F-8DB1-05FB308D43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949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CCA60-BC43-467B-89AA-D71EBEEC6B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75E9B3-D3CF-40A1-8B2B-1D0BD1C8B9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58A780-EB76-4D1F-9EBC-42F483578E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2F78DD1-8B02-4DD4-9A92-DCF64CD52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A62E3-C5E0-4DBD-8DFF-1E507E511B60}" type="datetime1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D427DE4-D909-4B8C-8C68-8849FF03E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E64670-F170-49CF-8F86-DB2415929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344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7BE57B-AF4B-4482-A46C-3BF1CF38DC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122C2E-1697-46AC-B1F7-B80A85443F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7BB07BD-7F81-4C96-8445-1C9AA5E55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6AE2C3-B1EE-4ABA-B7D4-F4CA2E2828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CA56-B695-4F3E-8897-980D30EE5E87}" type="datetime1">
              <a:rPr lang="en-US" smtClean="0"/>
              <a:t>10/26/2022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40CE53-7043-4098-8B14-F08B6439D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7FB71D-B305-4027-8173-CCACC11B4C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61201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841ACD-5940-4BF6-9CBC-C384F3430A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DFC714-8C49-4CB5-9CA5-A4F4B7ADEB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0590C5-085E-4034-9796-7A3DCAFAB0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3C42E-5218-4FCC-AD99-C2DF61274F64}" type="datetime1">
              <a:rPr lang="en-US" smtClean="0"/>
              <a:t>10/26/2022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8BA670-3AB1-41E9-935D-4D10FACA19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0BA306-A602-49FB-BA31-9FC47DA319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59A586-48DC-4BE4-A52B-DC5B1206C7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09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4A20B8-EA32-46EF-A174-0437AB18A02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2996" y="4571216"/>
            <a:ext cx="10906008" cy="1115415"/>
          </a:xfrm>
        </p:spPr>
        <p:txBody>
          <a:bodyPr>
            <a:normAutofit/>
          </a:bodyPr>
          <a:lstStyle/>
          <a:p>
            <a:r>
              <a:rPr lang="en-US"/>
              <a:t>NMR with Machine Learning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D42A4-A943-4E28-8F2C-1866E06A9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2996" y="5859140"/>
            <a:ext cx="10906008" cy="497210"/>
          </a:xfrm>
        </p:spPr>
        <p:txBody>
          <a:bodyPr>
            <a:normAutofit/>
          </a:bodyPr>
          <a:lstStyle/>
          <a:p>
            <a:r>
              <a:rPr lang="en-US" u="sng">
                <a:cs typeface="Calibri"/>
              </a:rPr>
              <a:t>Devin Seay</a:t>
            </a:r>
            <a:r>
              <a:rPr lang="en-US">
                <a:cs typeface="Calibri"/>
              </a:rPr>
              <a:t>, Ishara Fernando, Dustin Keller</a:t>
            </a:r>
            <a:endParaRPr lang="en-US"/>
          </a:p>
          <a:p>
            <a:endParaRPr lang="en-US" dirty="0"/>
          </a:p>
        </p:txBody>
      </p:sp>
      <p:pic>
        <p:nvPicPr>
          <p:cNvPr id="5" name="Picture 6" descr="Logo, company name&#10;&#10;Description automatically generated">
            <a:extLst>
              <a:ext uri="{FF2B5EF4-FFF2-40B4-BE49-F238E27FC236}">
                <a16:creationId xmlns:a16="http://schemas.microsoft.com/office/drawing/2014/main" id="{39D052AF-295B-432C-A76E-570564B569E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787" t="21965" r="14754" b="27861"/>
          <a:stretch/>
        </p:blipFill>
        <p:spPr>
          <a:xfrm>
            <a:off x="481946" y="1667571"/>
            <a:ext cx="3529109" cy="1392920"/>
          </a:xfrm>
          <a:prstGeom prst="rect">
            <a:avLst/>
          </a:prstGeom>
        </p:spPr>
      </p:pic>
      <p:pic>
        <p:nvPicPr>
          <p:cNvPr id="6" name="Picture 4">
            <a:extLst>
              <a:ext uri="{FF2B5EF4-FFF2-40B4-BE49-F238E27FC236}">
                <a16:creationId xmlns:a16="http://schemas.microsoft.com/office/drawing/2014/main" id="{49FA3466-9CFF-48CC-92C9-64435B760C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2788" y="600819"/>
            <a:ext cx="3526424" cy="3526424"/>
          </a:xfrm>
          <a:prstGeom prst="rect">
            <a:avLst/>
          </a:prstGeom>
        </p:spPr>
      </p:pic>
      <p:pic>
        <p:nvPicPr>
          <p:cNvPr id="4" name="Picture 6" descr="Logo&#10;&#10;Description automatically generated">
            <a:extLst>
              <a:ext uri="{FF2B5EF4-FFF2-40B4-BE49-F238E27FC236}">
                <a16:creationId xmlns:a16="http://schemas.microsoft.com/office/drawing/2014/main" id="{BFADC7A9-C798-41D1-97EE-60039E7398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53400" y="2066386"/>
            <a:ext cx="3553968" cy="595289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880EF2-DF79-4D9D-8F11-E91D48C7974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524000" y="5778706"/>
            <a:ext cx="9144000" cy="0"/>
          </a:xfrm>
          <a:prstGeom prst="line">
            <a:avLst/>
          </a:prstGeom>
          <a:ln w="19050">
            <a:solidFill>
              <a:srgbClr val="74A5F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8DF772D-D26C-43C2-ADCF-03559F3828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E8638C5-583B-4A9B-AC15-1F3605791F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9908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80B85-EF2F-4025-AA7E-9DCA504614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Limitations for </a:t>
            </a:r>
            <a:r>
              <a:rPr lang="fr-FR" dirty="0" err="1"/>
              <a:t>Deuteron</a:t>
            </a:r>
            <a:r>
              <a:rPr lang="fr-FR" dirty="0"/>
              <a:t> </a:t>
            </a:r>
            <a:r>
              <a:rPr lang="fr-FR" dirty="0" err="1"/>
              <a:t>polarization</a:t>
            </a:r>
            <a:r>
              <a:rPr lang="fr-FR" dirty="0"/>
              <a:t> </a:t>
            </a:r>
            <a:r>
              <a:rPr lang="fr-FR" dirty="0" err="1"/>
              <a:t>determination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C5845D-BE96-4C6E-96AB-4902237EB9D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1800" dirty="0"/>
                  <a:t>The Liverpool Q-meter system allows for relative accuracy a deuteron signal’s polarization (error of about 1%). However, in the experimental setting, this is far worse, especially at low polarizations. Normally in the experimental setting, we’d expect a relative uncertainty of about 4-6%</a:t>
                </a:r>
              </a:p>
              <a:p>
                <a:r>
                  <a:rPr lang="en-US" sz="1800" dirty="0"/>
                  <a:t>Sources of error: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sz="1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sz="1600" i="1">
                            <a:latin typeface="Cambria Math" panose="02040503050406030204" pitchFamily="18" charset="0"/>
                          </a:rPr>
                          <m:t>𝑛</m:t>
                        </m:r>
                        <m:r>
                          <m:rPr>
                            <m:nor/>
                          </m:rPr>
                          <a:rPr lang="el-GR" sz="1600"/>
                          <m:t>λ</m:t>
                        </m:r>
                      </m:num>
                      <m:den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sz="1600" dirty="0"/>
                  <a:t> cable length (Deuteron’s small magnetic moment can lead to large Q-curves)</a:t>
                </a:r>
              </a:p>
              <a:p>
                <a:pPr lvl="1"/>
                <a:r>
                  <a:rPr lang="en-US" sz="1600" dirty="0"/>
                  <a:t>Q-meter configurations (calibration constant)</a:t>
                </a:r>
              </a:p>
              <a:p>
                <a:pPr lvl="1"/>
                <a:r>
                  <a:rPr lang="en-US" sz="1600" dirty="0"/>
                  <a:t>Changes in Radiofrequency (RF) environment</a:t>
                </a:r>
              </a:p>
              <a:p>
                <a:pPr lvl="1"/>
                <a:r>
                  <a:rPr lang="en-US" sz="1600" dirty="0"/>
                  <a:t>Temperature Change</a:t>
                </a:r>
              </a:p>
              <a:p>
                <a:pPr lvl="1"/>
                <a:r>
                  <a:rPr lang="en-US" sz="1600" dirty="0"/>
                  <a:t>Statistical errors dependent on DAQ</a:t>
                </a:r>
              </a:p>
              <a:p>
                <a:r>
                  <a:rPr lang="en-US" sz="1600" dirty="0"/>
                  <a:t>Here, we’re concerned with trying to overcome complications caused by the first and third sources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52C5845D-BE96-4C6E-96AB-4902237EB9D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06" t="-12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CFC6369E-2225-4818-BD6F-16032916EE75}"/>
              </a:ext>
            </a:extLst>
          </p:cNvPr>
          <p:cNvSpPr txBox="1"/>
          <p:nvPr/>
        </p:nvSpPr>
        <p:spPr>
          <a:xfrm>
            <a:off x="432356" y="6176963"/>
            <a:ext cx="7666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https://doi.org/10.1016/j.nima.2013.06.103.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3B7CB4E-936B-CF07-7F64-E546765FE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10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AA060DA-0084-45EC-B116-1A4F4354FF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</p:spTree>
    <p:extLst>
      <p:ext uri="{BB962C8B-B14F-4D97-AF65-F5344CB8AC3E}">
        <p14:creationId xmlns:p14="http://schemas.microsoft.com/office/powerpoint/2010/main" val="1126726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5FB946D7-1CA4-446E-8795-007CACFDE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192416F2-BC84-4D7C-80C6-6296C10C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95338" y="981075"/>
            <a:ext cx="10601325" cy="4552949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CD9590-FDEE-41B1-B585-B6D638234F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097" y="1428750"/>
            <a:ext cx="9117807" cy="21050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Why Artificial Neural Networks (ANN)?</a:t>
            </a:r>
            <a:endParaRPr lang="en-US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330623A-AB89-4E04-AC9A-2BAFBF85A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52800" y="3771366"/>
            <a:ext cx="5486400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1B73778-A97D-423C-B848-F9DD8C1337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5971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7548665-BE5D-4B6B-98EC-70BB5401AA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5971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 smtClean="0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11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232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88333BA-AE6E-427A-9B16-A39C8073F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D762E2D-F25C-4682-9D76-AC2F9F821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What is ANN?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B41299-A26A-4F97-84AC-35971DEF60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>
            <a:normAutofit/>
          </a:bodyPr>
          <a:lstStyle/>
          <a:p>
            <a:r>
              <a:rPr lang="en-US" sz="2400" dirty="0"/>
              <a:t>Neural networks learn (or are trained) by processing examples, each of which contains a known "input" and "result," forming probability-weighted associations between the two, which are stored within the data structure of the net itself. </a:t>
            </a:r>
          </a:p>
          <a:p>
            <a:r>
              <a:rPr lang="en-US" sz="2400" dirty="0"/>
              <a:t>The training of a neural network from a given example is usually conducted by determining the difference between the processed output of the network (often a prediction) and a target output. This difference is the error.</a:t>
            </a:r>
            <a:r>
              <a:rPr lang="en-US" sz="2400" dirty="0">
                <a:latin typeface="Calibri Light" panose="020F0302020204030204"/>
              </a:rPr>
              <a:t> </a:t>
            </a:r>
            <a:endParaRPr lang="en-US" sz="2400" dirty="0"/>
          </a:p>
          <a:p>
            <a:r>
              <a:rPr lang="en-US" sz="2400" dirty="0"/>
              <a:t>The network then adjusts its weighted associations according to a learning rule and using this error value. Successive adjustments will cause the neural network to produce output which is increasingly like the target output.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829854-1B85-4277-9551-9803AF1760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077585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F1C908-B265-46EA-8B0C-8D3CF3EF1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77585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12</a:t>
            </a:fld>
            <a:endParaRPr lang="en-US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76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9CDF6DAD-6680-48EA-B64B-A5F5A4E463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7794" y="364885"/>
            <a:ext cx="7074967" cy="57929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6EABF1-45F1-43FF-AF6C-9D8BB75FB0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0976" y="704088"/>
            <a:ext cx="6439700" cy="1188720"/>
          </a:xfrm>
        </p:spPr>
        <p:txBody>
          <a:bodyPr anchor="ctr">
            <a:normAutofit/>
          </a:bodyPr>
          <a:lstStyle/>
          <a:p>
            <a:r>
              <a:rPr lang="en-US" sz="3700" dirty="0">
                <a:solidFill>
                  <a:schemeClr val="bg1"/>
                </a:solidFill>
              </a:rPr>
              <a:t>Neural Networks: A Possible Solution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1601C3-47CE-482C-BD70-86B15B0D8E0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0976" y="2066544"/>
            <a:ext cx="6439700" cy="3785616"/>
          </a:xfrm>
        </p:spPr>
        <p:txBody>
          <a:bodyPr>
            <a:normAutofit/>
          </a:bodyPr>
          <a:lstStyle/>
          <a:p>
            <a:r>
              <a:rPr lang="en-US" sz="1700">
                <a:solidFill>
                  <a:schemeClr val="bg1"/>
                </a:solidFill>
              </a:rPr>
              <a:t>By training a neural network (NN) on sample data that replicates experimentally accurate noise levels that evolve through time, we can go beyond the capability of the Q-meter and make up for where it lacks. </a:t>
            </a:r>
          </a:p>
          <a:p>
            <a:r>
              <a:rPr lang="en-US" sz="1700">
                <a:solidFill>
                  <a:schemeClr val="bg1"/>
                </a:solidFill>
              </a:rPr>
              <a:t>Using to optimize precision and accuracy, regardless of Signal-to-Noise Ratio (SNR)</a:t>
            </a:r>
          </a:p>
          <a:p>
            <a:r>
              <a:rPr lang="en-US" sz="1700">
                <a:solidFill>
                  <a:schemeClr val="bg1"/>
                </a:solidFill>
              </a:rPr>
              <a:t>SNR: ratio of maximum of amplitude of signal to maximum of amplitude of noise, represents how overwhelming the noise is</a:t>
            </a:r>
          </a:p>
          <a:p>
            <a:r>
              <a:rPr lang="en-US" sz="1700">
                <a:solidFill>
                  <a:schemeClr val="bg1"/>
                </a:solidFill>
              </a:rPr>
              <a:t>In our case, we simulate and extract the signal over 500 data bins</a:t>
            </a:r>
          </a:p>
          <a:p>
            <a:r>
              <a:rPr lang="en-US" sz="1700">
                <a:solidFill>
                  <a:schemeClr val="bg1"/>
                </a:solidFill>
              </a:rPr>
              <a:t>By training an NN to associated a specific polarization with its associated signal over 500 data bins, we can accurately predict polarization for a given noisy signal</a:t>
            </a:r>
          </a:p>
          <a:p>
            <a:endParaRPr lang="en-US" sz="1700">
              <a:solidFill>
                <a:schemeClr val="bg1"/>
              </a:solidFill>
            </a:endParaRPr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1B693494-1A97-4CFB-9DFB-BAF48E9DEEF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326" y="405765"/>
            <a:ext cx="3611880" cy="2708909"/>
          </a:xfrm>
          <a:prstGeom prst="rect">
            <a:avLst/>
          </a:prstGeom>
        </p:spPr>
      </p:pic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98D0FB8-948F-4918-901C-5124AE24836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2326" y="3408899"/>
            <a:ext cx="3611880" cy="2708909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401DE9D-6A31-404C-923D-B8DEA6DF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266597" y="6356350"/>
            <a:ext cx="4114800" cy="365125"/>
          </a:xfrm>
        </p:spPr>
        <p:txBody>
          <a:bodyPr>
            <a:normAutofit/>
          </a:bodyPr>
          <a:lstStyle/>
          <a:p>
            <a:pPr algn="r">
              <a:spcAft>
                <a:spcPts val="600"/>
              </a:spcAft>
            </a:pPr>
            <a:r>
              <a:rPr lang="en-US"/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8DAB85-E4BA-44A2-9CE0-F78FE4DCE0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 smtClean="0"/>
              <a:pPr>
                <a:spcAft>
                  <a:spcPts val="600"/>
                </a:spcAft>
              </a:pPr>
              <a:t>13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D7E500-81C5-4300-AA71-22C3861B1E8F}"/>
                  </a:ext>
                </a:extLst>
              </p:cNvPr>
              <p:cNvSpPr txBox="1"/>
              <p:nvPr/>
            </p:nvSpPr>
            <p:spPr>
              <a:xfrm>
                <a:off x="4899492" y="5293075"/>
                <a:ext cx="2393015" cy="951607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𝑆𝑁𝑅</m:t>
                      </m:r>
                      <m:r>
                        <a:rPr lang="en-US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cs typeface="Calibri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  <a:cs typeface="Calibri"/>
                            </a:rPr>
                          </m:ctrlPr>
                        </m:fPr>
                        <m:num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𝑆𝑖𝑔𝑛𝑎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𝑙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𝑀𝑎𝑥</m:t>
                                  </m:r>
                                </m:sub>
                              </m:sSub>
                            </m:e>
                          </m:d>
                        </m:num>
                        <m:den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cs typeface="Calibri"/>
                                </a:rPr>
                                <m:t>𝑁𝑜𝑖𝑠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</m:ctrlPr>
                                </m:sSubPr>
                                <m:e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𝑒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cs typeface="Calibri"/>
                                    </a:rPr>
                                    <m:t>𝑀𝑎𝑥</m:t>
                                  </m:r>
                                </m:sub>
                              </m:sSub>
                            </m:e>
                          </m:d>
                        </m:den>
                      </m:f>
                    </m:oMath>
                  </m:oMathPara>
                </a14:m>
                <a:endParaRPr lang="en-US" b="0" dirty="0">
                  <a:solidFill>
                    <a:schemeClr val="bg1"/>
                  </a:solidFill>
                  <a:cs typeface="Calibri"/>
                </a:endParaRPr>
              </a:p>
              <a:p>
                <a:endParaRPr lang="en-US" dirty="0">
                  <a:cs typeface="Calibri"/>
                </a:endParaRP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CD7E500-81C5-4300-AA71-22C3861B1E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99492" y="5293075"/>
                <a:ext cx="2393015" cy="95160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100848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5FB946D7-1CA4-446E-8795-007CACFDEB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92416F2-BC84-4D7C-80C6-6296C10C3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795338" y="981075"/>
            <a:ext cx="10601325" cy="4552949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BD3BFFB-C95D-488F-8032-C457AF9F32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37097" y="1428750"/>
            <a:ext cx="9117807" cy="2105026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Preliminary Results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2330623A-AB89-4E04-AC9A-2BAFBF85AE3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3352800" y="3771366"/>
            <a:ext cx="5486400" cy="0"/>
          </a:xfrm>
          <a:prstGeom prst="line">
            <a:avLst/>
          </a:prstGeom>
          <a:ln w="2222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0F685D-AD05-4ED6-A9CC-23FF9F33D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5971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10.26.2022 | Devin Seay | University of Virginia | DNP 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D1E2F1-46FF-462E-9DD6-BAC2A7567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5971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14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86210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B4BD5-55B6-4F8F-8275-6C7B2D5F9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Training the Neural Network &amp; Preliminary predictions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717F48-151B-441D-83E5-D746E890A2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3381462" cy="4351338"/>
          </a:xfrm>
        </p:spPr>
        <p:txBody>
          <a:bodyPr>
            <a:normAutofit/>
          </a:bodyPr>
          <a:lstStyle/>
          <a:p>
            <a:r>
              <a:rPr lang="en-US" sz="1600" dirty="0"/>
              <a:t>Sample data is created with noise added for a given cable length n and level of polarization P between 0 and 1. NN is then trained to recognize </a:t>
            </a:r>
            <a:r>
              <a:rPr lang="en-US" sz="1600" dirty="0" err="1"/>
              <a:t>lineshape</a:t>
            </a:r>
            <a:r>
              <a:rPr lang="en-US" sz="1600" dirty="0"/>
              <a:t> of particular P within the noise over 500 epochs</a:t>
            </a:r>
          </a:p>
          <a:p>
            <a:r>
              <a:rPr lang="en-US" sz="1600" dirty="0"/>
              <a:t>Histogram of percentage difference (%) predicted by NN for 10K sample events between 0%-1% polarization</a:t>
            </a:r>
          </a:p>
          <a:p>
            <a:r>
              <a:rPr lang="en-US" sz="1600" dirty="0"/>
              <a:t>SNR: ~2.5</a:t>
            </a:r>
          </a:p>
          <a:p>
            <a:r>
              <a:rPr lang="en-US" sz="1600" dirty="0"/>
              <a:t>Accuracy, how close sample data is to true value : 99.8%</a:t>
            </a:r>
          </a:p>
          <a:p>
            <a:r>
              <a:rPr lang="en-US" sz="1600" dirty="0"/>
              <a:t>Precision, how much sample data varies from true value: 98.2% (width of predicted P's)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16CB3C-90A5-4369-A993-621660FCD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C0E010-B4CB-4C27-9A0C-778C268F7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15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3946A7-973B-49C8-A047-7E391952265D}"/>
              </a:ext>
            </a:extLst>
          </p:cNvPr>
          <p:cNvSpPr txBox="1"/>
          <p:nvPr/>
        </p:nvSpPr>
        <p:spPr>
          <a:xfrm>
            <a:off x="6522977" y="1664462"/>
            <a:ext cx="5458968" cy="33855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Histogram of Percentage Difference: </a:t>
            </a:r>
            <a:r>
              <a:rPr lang="el-GR" sz="1600" dirty="0"/>
              <a:t>μ</a:t>
            </a:r>
            <a:r>
              <a:rPr lang="en-US" sz="1600" dirty="0"/>
              <a:t>=.002%, </a:t>
            </a:r>
            <a:r>
              <a:rPr lang="el-GR" sz="1600" dirty="0"/>
              <a:t>σ</a:t>
            </a:r>
            <a:r>
              <a:rPr lang="en-US" sz="1600" dirty="0"/>
              <a:t>=0.018%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C8F40C-22B5-4BFB-ACD1-F78EB323355C}"/>
                  </a:ext>
                </a:extLst>
              </p:cNvPr>
              <p:cNvSpPr txBox="1"/>
              <p:nvPr/>
            </p:nvSpPr>
            <p:spPr>
              <a:xfrm>
                <a:off x="6707170" y="5464171"/>
                <a:ext cx="4466252" cy="834716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𝐷𝑖𝑓𝑓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𝑇𝑟𝑢𝑒</m:t>
                          </m:r>
                        </m:sub>
                      </m:sSub>
                      <m:r>
                        <a:rPr lang="en-US" sz="2800" b="0" i="1" smtClean="0"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𝑃𝑟𝑒𝑑𝑖𝑐𝑡𝑒𝑑</m:t>
                          </m:r>
                        </m:sub>
                      </m:sSub>
                    </m:oMath>
                  </m:oMathPara>
                </a14:m>
                <a:endParaRPr lang="en-US" sz="2800" b="0" dirty="0"/>
              </a:p>
              <a:p>
                <a:endParaRPr lang="en-US" dirty="0" err="1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C8F40C-22B5-4BFB-ACD1-F78EB32335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7170" y="5464171"/>
                <a:ext cx="4466252" cy="834716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DBEBFE8D-842E-4397-97E5-5AC01FEC615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91" b="-1"/>
          <a:stretch/>
        </p:blipFill>
        <p:spPr>
          <a:xfrm>
            <a:off x="6302557" y="2003016"/>
            <a:ext cx="5275478" cy="3519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91844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40636-8767-7442-A2CF-716FAE93AA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16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1D28B50-3900-BF21-3020-945E3153CB22}"/>
              </a:ext>
            </a:extLst>
          </p:cNvPr>
          <p:cNvSpPr txBox="1"/>
          <p:nvPr/>
        </p:nvSpPr>
        <p:spPr>
          <a:xfrm rot="16200000">
            <a:off x="-345938" y="2564835"/>
            <a:ext cx="1885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83A35E-0E32-C87C-8101-FDF0AD1A5721}"/>
                  </a:ext>
                </a:extLst>
              </p:cNvPr>
              <p:cNvSpPr txBox="1"/>
              <p:nvPr/>
            </p:nvSpPr>
            <p:spPr>
              <a:xfrm>
                <a:off x="7087407" y="5492793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CA83A35E-0E32-C87C-8101-FDF0AD1A57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7407" y="5492793"/>
                <a:ext cx="3562066" cy="7852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B6CD63-6F1C-46BA-BE92-2A9E4F79B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4DCC91A1-DFD7-430F-B130-7951BF9182E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525" y="1557247"/>
            <a:ext cx="4991340" cy="3743505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9BBA3552-8B1E-93AE-94F4-2B1117497F9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2460" y="1557247"/>
            <a:ext cx="4991340" cy="37435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FBF09C-5F8D-741E-88CB-99CF17D74094}"/>
              </a:ext>
            </a:extLst>
          </p:cNvPr>
          <p:cNvSpPr txBox="1"/>
          <p:nvPr/>
        </p:nvSpPr>
        <p:spPr>
          <a:xfrm>
            <a:off x="4891794" y="796841"/>
            <a:ext cx="261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Error: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1.05%</a:t>
            </a:r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2E43B-77DF-CC9D-3185-93AB16F5B28E}"/>
              </a:ext>
            </a:extLst>
          </p:cNvPr>
          <p:cNvSpPr txBox="1"/>
          <p:nvPr/>
        </p:nvSpPr>
        <p:spPr>
          <a:xfrm>
            <a:off x="3537033" y="1455073"/>
            <a:ext cx="195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4AC8052-D25B-696A-30FD-0D4BA0FA400D}"/>
              </a:ext>
            </a:extLst>
          </p:cNvPr>
          <p:cNvSpPr txBox="1"/>
          <p:nvPr/>
        </p:nvSpPr>
        <p:spPr>
          <a:xfrm>
            <a:off x="3537033" y="1610788"/>
            <a:ext cx="195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262BC85-DFFE-577D-DABB-2D1C5F48B8E6}"/>
              </a:ext>
            </a:extLst>
          </p:cNvPr>
          <p:cNvSpPr txBox="1"/>
          <p:nvPr/>
        </p:nvSpPr>
        <p:spPr>
          <a:xfrm>
            <a:off x="9169752" y="1466028"/>
            <a:ext cx="195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EB82C5-B0A8-8AAF-1568-02BADEBAFB4C}"/>
              </a:ext>
            </a:extLst>
          </p:cNvPr>
          <p:cNvSpPr txBox="1"/>
          <p:nvPr/>
        </p:nvSpPr>
        <p:spPr>
          <a:xfrm>
            <a:off x="9203368" y="1610788"/>
            <a:ext cx="1953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%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80308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F6378-4141-670C-C4D4-576498CC4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17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33D8780-1BAF-6B9B-4889-610A753B8DAC}"/>
              </a:ext>
            </a:extLst>
          </p:cNvPr>
          <p:cNvSpPr txBox="1"/>
          <p:nvPr/>
        </p:nvSpPr>
        <p:spPr>
          <a:xfrm rot="16200000">
            <a:off x="-200575" y="2976514"/>
            <a:ext cx="143416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8F8322-0D52-AA35-6AAE-13D9BD9FA3A5}"/>
                  </a:ext>
                </a:extLst>
              </p:cNvPr>
              <p:cNvSpPr txBox="1"/>
              <p:nvPr/>
            </p:nvSpPr>
            <p:spPr>
              <a:xfrm>
                <a:off x="6829567" y="5423166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98F8322-0D52-AA35-6AAE-13D9BD9FA3A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9567" y="5423166"/>
                <a:ext cx="3562066" cy="7852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45853B1-82E4-4ED7-9A3C-CC57745928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0C205F47-B6DE-ACD5-82D1-42A3F524D3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1692" y="1596485"/>
            <a:ext cx="4917816" cy="3688362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FC32E20B-20AA-8257-F635-A25D8B3A2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8671" y="1596485"/>
            <a:ext cx="4917816" cy="3688362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987C667-970B-BFFE-70E8-8FD8CCDED168}"/>
              </a:ext>
            </a:extLst>
          </p:cNvPr>
          <p:cNvSpPr txBox="1"/>
          <p:nvPr/>
        </p:nvSpPr>
        <p:spPr>
          <a:xfrm>
            <a:off x="4947778" y="858569"/>
            <a:ext cx="261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Error: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2.7%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B660D93-DB45-B54B-1E9C-3EE25D1ADE54}"/>
              </a:ext>
            </a:extLst>
          </p:cNvPr>
          <p:cNvSpPr/>
          <p:nvPr/>
        </p:nvSpPr>
        <p:spPr>
          <a:xfrm>
            <a:off x="3883837" y="1444887"/>
            <a:ext cx="209562" cy="256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C172F11-79D7-2D72-B0F3-3705E0614996}"/>
              </a:ext>
            </a:extLst>
          </p:cNvPr>
          <p:cNvSpPr/>
          <p:nvPr/>
        </p:nvSpPr>
        <p:spPr>
          <a:xfrm>
            <a:off x="9127264" y="1701419"/>
            <a:ext cx="166112" cy="15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50048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58D5813-EA42-F854-28AA-61B158F56A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48F63A3B-78C7-47BE-AE5E-E10140E04643}" type="slidenum">
              <a:rPr lang="en-US" smtClean="0"/>
              <a:pPr>
                <a:spcAft>
                  <a:spcPts val="600"/>
                </a:spcAft>
              </a:pPr>
              <a:t>18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2684FB-7268-E983-569D-55903AFA69DA}"/>
              </a:ext>
            </a:extLst>
          </p:cNvPr>
          <p:cNvSpPr txBox="1"/>
          <p:nvPr/>
        </p:nvSpPr>
        <p:spPr>
          <a:xfrm rot="16200000">
            <a:off x="-425995" y="2730702"/>
            <a:ext cx="188500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Abadi" panose="020B0604020202020204" pitchFamily="34" charset="0"/>
              </a:rPr>
              <a:t>Voltage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88555-C531-7846-CC1D-EB286513890C}"/>
                  </a:ext>
                </a:extLst>
              </p:cNvPr>
              <p:cNvSpPr txBox="1"/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𝜔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sSub>
                            <m:sSubPr>
                              <m:ctrlP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sz="24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E788555-C531-7846-CC1D-EB28651389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0141" y="5434545"/>
                <a:ext cx="3562066" cy="7852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7C7B8B9-F351-427A-A0AC-4B95DCEC8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5967D5BB-04FE-F403-6B0A-4F9B429BCD6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0413" y="1286931"/>
            <a:ext cx="5348119" cy="4011089"/>
          </a:xfrm>
          <a:prstGeom prst="rect">
            <a:avLst/>
          </a:prstGeom>
        </p:spPr>
      </p:pic>
      <p:pic>
        <p:nvPicPr>
          <p:cNvPr id="11" name="Picture 10" descr="Chart, line chart&#10;&#10;Description automatically generated">
            <a:extLst>
              <a:ext uri="{FF2B5EF4-FFF2-40B4-BE49-F238E27FC236}">
                <a16:creationId xmlns:a16="http://schemas.microsoft.com/office/drawing/2014/main" id="{5B2DD0E2-CC53-9D25-1211-4BF8093EFB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8" y="1234435"/>
            <a:ext cx="5348119" cy="40110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0D6F51B-24F4-FB41-8D58-93325B3B1812}"/>
              </a:ext>
            </a:extLst>
          </p:cNvPr>
          <p:cNvSpPr txBox="1"/>
          <p:nvPr/>
        </p:nvSpPr>
        <p:spPr>
          <a:xfrm>
            <a:off x="4891794" y="796841"/>
            <a:ext cx="2617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Relative Error: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ε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1.93%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50311A7-2591-12DB-E3F6-21BCD208D217}"/>
              </a:ext>
            </a:extLst>
          </p:cNvPr>
          <p:cNvSpPr/>
          <p:nvPr/>
        </p:nvSpPr>
        <p:spPr>
          <a:xfrm>
            <a:off x="3845916" y="1106169"/>
            <a:ext cx="219879" cy="256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C71052C-3A1C-5D9D-C20E-48419A98BA23}"/>
              </a:ext>
            </a:extLst>
          </p:cNvPr>
          <p:cNvSpPr/>
          <p:nvPr/>
        </p:nvSpPr>
        <p:spPr>
          <a:xfrm>
            <a:off x="9431154" y="1431714"/>
            <a:ext cx="209562" cy="2565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9048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88333BA-AE6E-427A-9B16-A39C8073F4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8ED85F-DCEE-4B50-802E-71A6E3E12B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320040"/>
            <a:ext cx="11548872" cy="6217920"/>
          </a:xfrm>
          <a:prstGeom prst="rect">
            <a:avLst/>
          </a:prstGeom>
          <a:solidFill>
            <a:schemeClr val="bg1"/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BCEE912-B1EF-4CEC-9CEC-C1C664B71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318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AC532E-E466-40E5-9378-55C707BE0BA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57400"/>
            <a:ext cx="10515600" cy="3871762"/>
          </a:xfrm>
        </p:spPr>
        <p:txBody>
          <a:bodyPr>
            <a:normAutofit/>
          </a:bodyPr>
          <a:lstStyle/>
          <a:p>
            <a:r>
              <a:rPr lang="en-US" sz="2400" dirty="0"/>
              <a:t>ANN can allow for the efficient filtering of background noise from deuteron signal (could also be applied to any NMR signal)</a:t>
            </a:r>
          </a:p>
          <a:p>
            <a:r>
              <a:rPr lang="en-US" sz="2400" dirty="0"/>
              <a:t>The adaptability of the ANN allows for changes in baseline and scanning range of an NMR to quickly and easily be considered</a:t>
            </a:r>
          </a:p>
          <a:p>
            <a:r>
              <a:rPr lang="en-US" sz="2400" dirty="0"/>
              <a:t>For the future: optimize the ANN for smaller polarizations to increase precision and accuracy</a:t>
            </a:r>
          </a:p>
          <a:p>
            <a:endParaRPr lang="en-US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3DFECE4-007B-4998-8DED-3CA33553D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077585"/>
            <a:ext cx="41148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4AD63A-B19E-4D2A-91B1-99F591B7B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077585"/>
            <a:ext cx="2743200" cy="365125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>
                <a:solidFill>
                  <a:schemeClr val="tx1">
                    <a:lumMod val="75000"/>
                    <a:lumOff val="25000"/>
                  </a:schemeClr>
                </a:solidFill>
              </a:rPr>
              <a:pPr>
                <a:spcAft>
                  <a:spcPts val="600"/>
                </a:spcAft>
              </a:pPr>
              <a:t>19</a:t>
            </a:fld>
            <a:endParaRPr 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343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C8FE32-CA82-4064-AD16-3D2660FC8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/>
              <a:t>Outline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E7D5C1-9FD9-468A-90FB-CDB8F14C5D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NMR Measurements w/ (Liverpool) Q-Meter</a:t>
            </a:r>
          </a:p>
          <a:p>
            <a:r>
              <a:rPr lang="en-US" sz="2800" dirty="0"/>
              <a:t>Deuteron </a:t>
            </a:r>
            <a:r>
              <a:rPr lang="en-US" sz="2800" dirty="0" err="1"/>
              <a:t>lineshape</a:t>
            </a:r>
            <a:r>
              <a:rPr lang="en-US" sz="2800" dirty="0"/>
              <a:t> and simulations</a:t>
            </a:r>
            <a:endParaRPr lang="en-US" sz="2800" dirty="0">
              <a:cs typeface="Calibri"/>
            </a:endParaRPr>
          </a:p>
          <a:p>
            <a:r>
              <a:rPr lang="en-US" sz="2800" dirty="0"/>
              <a:t>Why Artificial Neural Networks (ANN)?</a:t>
            </a:r>
            <a:endParaRPr lang="en-US" sz="2800" dirty="0">
              <a:cs typeface="Calibri"/>
            </a:endParaRPr>
          </a:p>
          <a:p>
            <a:r>
              <a:rPr lang="en-US" sz="2800" dirty="0"/>
              <a:t>Preliminary results</a:t>
            </a:r>
            <a:endParaRPr lang="en-US" sz="2800" dirty="0">
              <a:cs typeface="Calibri"/>
            </a:endParaRPr>
          </a:p>
          <a:p>
            <a:r>
              <a:rPr lang="en-US" sz="2800" dirty="0"/>
              <a:t>Observations &amp; Outlook </a:t>
            </a:r>
            <a:endParaRPr lang="en-US" sz="2800" dirty="0">
              <a:cs typeface="Calibri"/>
            </a:endParaRP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B61DF-6637-4928-A943-7EB545BEDA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3EFDFA-BE32-4A99-B461-4120012205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7376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843625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6" y="968282"/>
            <a:ext cx="12188824" cy="4946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863A996-87C4-471E-82A0-FCDF73016A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5338" y="1566473"/>
            <a:ext cx="10601325" cy="2166723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Thank you!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B7999BF-E308-4CB3-8951-84D489A6B5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5338" y="4092320"/>
            <a:ext cx="10601325" cy="1144884"/>
          </a:xfrm>
        </p:spPr>
        <p:txBody>
          <a:bodyPr vert="horz" lIns="91440" tIns="45720" rIns="91440" bIns="45720" rtlCol="0">
            <a:normAutofit/>
          </a:bodyPr>
          <a:lstStyle/>
          <a:p>
            <a:pPr algn="ctr"/>
            <a:r>
              <a:rPr lang="en-US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This work was supported by DOE contract DE-FG02-96ER40950</a:t>
            </a:r>
          </a:p>
          <a:p>
            <a:pPr algn="ctr"/>
            <a:endParaRPr lang="en-US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cxnSp>
        <p:nvCxnSpPr>
          <p:cNvPr id="20" name="Straight Connector 15">
            <a:extLst>
              <a:ext uri="{FF2B5EF4-FFF2-40B4-BE49-F238E27FC236}">
                <a16:creationId xmlns:a16="http://schemas.microsoft.com/office/drawing/2014/main" id="{42CDBECE-872A-4C73-9DC1-BB4E805E2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3894594"/>
            <a:ext cx="274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17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6028863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B2080F-2FD2-4C10-9B48-BB0FD9F26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15971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chemeClr val="bg1"/>
                </a:solidFill>
                <a:latin typeface="+mn-lt"/>
                <a:ea typeface="+mn-ea"/>
                <a:cs typeface="+mn-cs"/>
              </a:rPr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7EA7021-4229-431D-A282-72CC0A856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5971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759A586-48DC-4BE4-A52B-DC5B1206C7CA}" type="slidenum">
              <a:rPr lang="en-US">
                <a:solidFill>
                  <a:schemeClr val="bg1"/>
                </a:solidFill>
              </a:rPr>
              <a:pPr>
                <a:spcAft>
                  <a:spcPts val="600"/>
                </a:spcAft>
              </a:pPr>
              <a:t>20</a:t>
            </a:fld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3007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F9B822F-893E-44C8-963C-64F50ACE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20F5CDE-2092-42EB-911A-81D7DC2CC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What is Nuclear Magnetic Resonance (NMR)?</a:t>
            </a:r>
          </a:p>
        </p:txBody>
      </p:sp>
      <p:pic>
        <p:nvPicPr>
          <p:cNvPr id="7" name="Picture 7" descr="Diagram&#10;&#10;Description automatically generated">
            <a:extLst>
              <a:ext uri="{FF2B5EF4-FFF2-40B4-BE49-F238E27FC236}">
                <a16:creationId xmlns:a16="http://schemas.microsoft.com/office/drawing/2014/main" id="{64405635-7D87-4818-A9FF-179A9DB2E5B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8" r="-2" b="-2"/>
          <a:stretch/>
        </p:blipFill>
        <p:spPr>
          <a:xfrm>
            <a:off x="841248" y="2516777"/>
            <a:ext cx="6236208" cy="3660185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0BF255-66E0-48DD-B85A-26D62250ED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46848" y="2516777"/>
            <a:ext cx="3803904" cy="36601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1700"/>
              <a:t>Nuclear Magnetic Resonance, or NMR, is the physical phenomenon that occurs when a constant magnetic field is applied to nuclei at resonance which is perturbed by a weak oscillating magnetic field, which causes the nuclei to respond by producing an electromagnetic signal with a frequency characteristic of the magnetic field of the nuclei. 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1700"/>
              <a:t>In the case of this project, we are using NMR to study the inner structure of the Deuterium nucleus (Deuteron).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7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CDD81-005F-491C-AC4E-E2CC575DF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F947EB-A1C9-4240-8B98-8B35F7CFE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759A586-48DC-4BE4-A52B-DC5B1206C7C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3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150098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FF9B822F-893E-44C8-963C-64F50ACECB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48639" y="347471"/>
            <a:ext cx="11100816" cy="18013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517B833-A96A-46A5-8941-E43AD228B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85216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>
                <a:solidFill>
                  <a:schemeClr val="bg1"/>
                </a:solidFill>
              </a:rPr>
              <a:t>Q-Meter Based NMR </a:t>
            </a:r>
          </a:p>
        </p:txBody>
      </p:sp>
      <p:pic>
        <p:nvPicPr>
          <p:cNvPr id="7" name="Picture 24" descr="Diagram&#10;&#10;Description automatically generated">
            <a:extLst>
              <a:ext uri="{FF2B5EF4-FFF2-40B4-BE49-F238E27FC236}">
                <a16:creationId xmlns:a16="http://schemas.microsoft.com/office/drawing/2014/main" id="{8A48B9E9-827D-4068-AC85-127B7A0EEB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1855" r="3" b="5593"/>
          <a:stretch/>
        </p:blipFill>
        <p:spPr>
          <a:xfrm>
            <a:off x="841248" y="2148525"/>
            <a:ext cx="6063405" cy="40713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C9BEDA-6591-45AE-9745-1A6FC2611A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546848" y="2516777"/>
            <a:ext cx="3803904" cy="366018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sz="1700"/>
              <a:t>Q-meter couples to the magnetic susceptibility of target material ( e.g. Solid Ammonia)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Signal passes through λ/2 length cable (358.0 cm for 5T), so the continuous wave NMR signal has a tuning range of λ/2 to 7λ/2</a:t>
            </a:r>
          </a:p>
          <a:p>
            <a:pPr lvl="1" indent="-228600">
              <a:buFont typeface="Arial" panose="020B0604020202020204" pitchFamily="34" charset="0"/>
              <a:buChar char="•"/>
            </a:pPr>
            <a:r>
              <a:rPr lang="en-US" sz="1700"/>
              <a:t>With a frequency range of 3-300 MHz</a:t>
            </a:r>
          </a:p>
          <a:p>
            <a:pPr marL="342900" indent="-228600">
              <a:buFont typeface="Arial" panose="020B0604020202020204" pitchFamily="34" charset="0"/>
              <a:buChar char="•"/>
            </a:pPr>
            <a:r>
              <a:rPr lang="en-US" sz="1700"/>
              <a:t>Within these limits, we expect a linear relationship between Polarization and scale (ideal settings gives 2% relative error)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170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86966-1E15-4D95-911A-D8DC9D39D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r>
              <a:rPr lang="en-US" kern="120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+mn-ea"/>
                <a:cs typeface="+mn-cs"/>
              </a:rPr>
              <a:t>10.26.2022 | Devin Seay | University of Virginia | DNP 2022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F9097E-F436-4320-8C13-2C9227E775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759A586-48DC-4BE4-A52B-DC5B1206C7C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4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68305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8886A-0EDD-4087-BAE7-A5D5F8530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/>
              <a:t>Deuteron </a:t>
            </a:r>
            <a:r>
              <a:rPr lang="en-US" sz="3600" dirty="0" err="1"/>
              <a:t>Lineshape</a:t>
            </a:r>
            <a:r>
              <a:rPr lang="en-US" sz="3600" dirty="0"/>
              <a:t>	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475CABC-DC00-4BE1-A737-E4FE3E667884}"/>
                  </a:ext>
                </a:extLst>
              </p:cNvPr>
              <p:cNvSpPr>
                <a:spLocks noGrp="1"/>
              </p:cNvSpPr>
              <p:nvPr>
                <p:ph type="body" sz="half" idx="2"/>
              </p:nvPr>
            </p:nvSpPr>
            <p:spPr>
              <a:xfrm>
                <a:off x="648931" y="2438401"/>
                <a:ext cx="3667036" cy="3779520"/>
              </a:xfrm>
            </p:spPr>
            <p:txBody>
              <a:bodyPr vert="horz" lIns="91440" tIns="45720" rIns="91440" bIns="45720" rtlCol="0">
                <a:normAutofit/>
              </a:bodyPr>
              <a:lstStyle/>
              <a:p>
                <a:pPr marL="285750" indent="-228600">
                  <a:buFont typeface="Arial" panose="020B0604020202020204" pitchFamily="34" charset="0"/>
                  <a:buChar char="•"/>
                </a:pPr>
                <a:r>
                  <a:rPr lang="en-US" sz="1100" dirty="0"/>
                  <a:t>The Deuteron </a:t>
                </a:r>
                <a:r>
                  <a:rPr lang="en-US" sz="1100" dirty="0" err="1"/>
                  <a:t>lineshape</a:t>
                </a:r>
                <a:r>
                  <a:rPr lang="en-US" sz="1100" dirty="0"/>
                  <a:t> has two corresponding absorption lines,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100" b="0" i="1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r>
                  <a:rPr lang="en-US" sz="1100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1100" b="0" i="1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r>
                  <a:rPr lang="en-US" sz="1100" dirty="0"/>
                  <a:t>, which are associated with the analytical function for ε = ±1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1100" dirty="0"/>
                  <a:t>These absorption lines arise due to the interaction of the Deuteron’s quadrupole moment with the electric field gradient (EFG), which creates non-degenerate eigen states in the energy levels.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1100" dirty="0"/>
                  <a:t>Because ND3 lacks cubic symmetry, the previously mentioned interaction breaks degeneracy of energy transitions </a:t>
                </a:r>
                <a:r>
                  <a:rPr lang="en-US" sz="1100" dirty="0">
                    <a:sym typeface="Wingdings" panose="05000000000000000000" pitchFamily="2" charset="2"/>
                  </a:rPr>
                  <a:t> quadrupole splitting leading to two overlapping absorption lines in the NMR spectra (</a:t>
                </a:r>
                <a:r>
                  <a:rPr lang="en-US" sz="1100" dirty="0" err="1">
                    <a:sym typeface="Wingdings" panose="05000000000000000000" pitchFamily="2" charset="2"/>
                  </a:rPr>
                  <a:t>Pake</a:t>
                </a:r>
                <a:r>
                  <a:rPr lang="en-US" sz="1100" dirty="0">
                    <a:sym typeface="Wingdings" panose="05000000000000000000" pitchFamily="2" charset="2"/>
                  </a:rPr>
                  <a:t> Doublet).</a:t>
                </a:r>
              </a:p>
              <a:p>
                <a:pPr marL="742950" lvl="1" indent="-228600">
                  <a:buFont typeface="Arial" panose="020B0604020202020204" pitchFamily="34" charset="0"/>
                  <a:buChar char="•"/>
                </a:pPr>
                <a:r>
                  <a:rPr lang="en-US" sz="1100" dirty="0">
                    <a:sym typeface="Wingdings" panose="05000000000000000000" pitchFamily="2" charset="2"/>
                  </a:rPr>
                  <a:t>This </a:t>
                </a:r>
                <a:r>
                  <a:rPr lang="en-US" sz="1100" dirty="0" err="1">
                    <a:sym typeface="Wingdings" panose="05000000000000000000" pitchFamily="2" charset="2"/>
                  </a:rPr>
                  <a:t>Pake</a:t>
                </a:r>
                <a:r>
                  <a:rPr lang="en-US" sz="1100" dirty="0">
                    <a:sym typeface="Wingdings" panose="05000000000000000000" pitchFamily="2" charset="2"/>
                  </a:rPr>
                  <a:t> doublet is particular to spin-1 material without cubic symmetry (Deuteron, Butanol). With it, such as in </a:t>
                </a:r>
                <a:r>
                  <a:rPr lang="en-US" sz="1100" dirty="0" err="1">
                    <a:sym typeface="Wingdings" panose="05000000000000000000" pitchFamily="2" charset="2"/>
                  </a:rPr>
                  <a:t>LiD</a:t>
                </a:r>
                <a:r>
                  <a:rPr lang="en-US" sz="1100" dirty="0">
                    <a:sym typeface="Wingdings" panose="05000000000000000000" pitchFamily="2" charset="2"/>
                  </a:rPr>
                  <a:t>, we obtain a </a:t>
                </a:r>
                <a:r>
                  <a:rPr lang="en-US" sz="1100" dirty="0" err="1">
                    <a:sym typeface="Wingdings" panose="05000000000000000000" pitchFamily="2" charset="2"/>
                  </a:rPr>
                  <a:t>Guassian</a:t>
                </a:r>
                <a:r>
                  <a:rPr lang="en-US" sz="1100" dirty="0">
                    <a:sym typeface="Wingdings" panose="05000000000000000000" pitchFamily="2" charset="2"/>
                  </a:rPr>
                  <a:t>-like </a:t>
                </a:r>
                <a:r>
                  <a:rPr lang="en-US" sz="1100" dirty="0" err="1">
                    <a:sym typeface="Wingdings" panose="05000000000000000000" pitchFamily="2" charset="2"/>
                  </a:rPr>
                  <a:t>lineshape</a:t>
                </a:r>
                <a:endParaRPr lang="en-US" sz="1100" dirty="0"/>
              </a:p>
              <a:p>
                <a:pPr indent="-228600">
                  <a:buFont typeface="Arial" panose="020B0604020202020204" pitchFamily="34" charset="0"/>
                  <a:buChar char="•"/>
                </a:pPr>
                <a:endParaRPr lang="en-US" sz="1100" dirty="0"/>
              </a:p>
            </p:txBody>
          </p:sp>
        </mc:Choice>
        <mc:Fallback xmlns="">
          <p:sp>
            <p:nvSpPr>
              <p:cNvPr id="4" name="Text Placeholder 3">
                <a:extLst>
                  <a:ext uri="{FF2B5EF4-FFF2-40B4-BE49-F238E27FC236}">
                    <a16:creationId xmlns:a16="http://schemas.microsoft.com/office/drawing/2014/main" id="{A475CABC-DC00-4BE1-A737-E4FE3E66788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half" idx="2"/>
              </p:nvPr>
            </p:nvSpPr>
            <p:spPr>
              <a:xfrm>
                <a:off x="648931" y="2438401"/>
                <a:ext cx="3667036" cy="3779520"/>
              </a:xfrm>
              <a:blipFill>
                <a:blip r:embed="rId2"/>
                <a:stretch>
                  <a:fillRect t="-484" r="-4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ectangle 12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A987C83-80AB-45B1-A384-6BE12DCCCBB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3" r="2" b="2736"/>
          <a:stretch/>
        </p:blipFill>
        <p:spPr>
          <a:xfrm>
            <a:off x="5704278" y="929765"/>
            <a:ext cx="5419451" cy="4998469"/>
          </a:xfrm>
          <a:prstGeom prst="rect">
            <a:avLst/>
          </a:prstGeom>
          <a:effectLst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82B1A-E414-4027-8A3C-19072EDE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635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  <a:defRPr/>
            </a:pPr>
            <a:fld id="{B759A586-48DC-4BE4-A52B-DC5B1206C7CA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>
                <a:spcAft>
                  <a:spcPts val="600"/>
                </a:spcAft>
                <a:defRPr/>
              </a:pPr>
              <a:t>5</a:t>
            </a:fld>
            <a:endParaRPr 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1B5D7-CD57-4572-991C-2E0D9459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56048" y="6356350"/>
            <a:ext cx="662017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>
              <a:spcAft>
                <a:spcPts val="600"/>
              </a:spcAft>
              <a:defRPr/>
            </a:pPr>
            <a:r>
              <a:rPr lang="en-US" kern="1200">
                <a:solidFill>
                  <a:schemeClr val="bg1">
                    <a:lumMod val="75000"/>
                    <a:lumOff val="25000"/>
                  </a:schemeClr>
                </a:solidFill>
                <a:latin typeface="Calibri" panose="020F0502020204030204"/>
                <a:ea typeface="+mn-ea"/>
                <a:cs typeface="+mn-cs"/>
              </a:rPr>
              <a:t>10.26.2022 | Devin Seay | University of Virginia | DNP 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6D158-D62E-4D40-8AE0-8EDAA2946EF4}"/>
                  </a:ext>
                </a:extLst>
              </p:cNvPr>
              <p:cNvSpPr txBox="1"/>
              <p:nvPr/>
            </p:nvSpPr>
            <p:spPr>
              <a:xfrm>
                <a:off x="4956048" y="5871729"/>
                <a:ext cx="16150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bg1"/>
                    </a:solidFill>
                  </a:rPr>
                  <a:t>Green: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Red: </a:t>
                </a:r>
                <a:r>
                  <a:rPr lang="en-US" dirty="0" err="1">
                    <a:solidFill>
                      <a:schemeClr val="bg1"/>
                    </a:solidFill>
                  </a:rPr>
                  <a:t>Lineshape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6D158-D62E-4D40-8AE0-8EDAA2946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048" y="5871729"/>
                <a:ext cx="1615064" cy="1200329"/>
              </a:xfrm>
              <a:prstGeom prst="rect">
                <a:avLst/>
              </a:prstGeom>
              <a:blipFill>
                <a:blip r:embed="rId4"/>
                <a:stretch>
                  <a:fillRect l="-3019" t="-2538" r="-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ECA3295-C81D-460F-B4D7-B297CCF46F6C}"/>
              </a:ext>
            </a:extLst>
          </p:cNvPr>
          <p:cNvSpPr txBox="1"/>
          <p:nvPr/>
        </p:nvSpPr>
        <p:spPr>
          <a:xfrm>
            <a:off x="256659" y="6042676"/>
            <a:ext cx="445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https://doi.org/10.1016/S0168-9002(97)00317-3</a:t>
            </a:r>
          </a:p>
        </p:txBody>
      </p:sp>
    </p:spTree>
    <p:extLst>
      <p:ext uri="{BB962C8B-B14F-4D97-AF65-F5344CB8AC3E}">
        <p14:creationId xmlns:p14="http://schemas.microsoft.com/office/powerpoint/2010/main" val="916647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C8886A-0EDD-4087-BAE7-A5D5F8530B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67039" cy="167660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 dirty="0"/>
              <a:t>Deuteron </a:t>
            </a:r>
            <a:r>
              <a:rPr lang="en-US" sz="3600" dirty="0" err="1"/>
              <a:t>Lineshape</a:t>
            </a:r>
            <a:r>
              <a:rPr lang="en-US" sz="3600" dirty="0"/>
              <a:t>	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75CABC-DC00-4BE1-A737-E4FE3E6678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48931" y="2438401"/>
            <a:ext cx="3667036" cy="3779520"/>
          </a:xfrm>
        </p:spPr>
        <p:txBody>
          <a:bodyPr vert="horz" lIns="91440" tIns="45720" rIns="91440" bIns="45720" rtlCol="0">
            <a:normAutofit/>
          </a:bodyPr>
          <a:lstStyle/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dirty="0"/>
              <a:t>The peaks correspond to the principal axis of the coupling interaction being perpendicular 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r>
              <a:rPr lang="en-US" dirty="0"/>
              <a:t> =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π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/2) to the magnetic field.</a:t>
            </a:r>
          </a:p>
          <a:p>
            <a:pPr marL="285750" indent="-228600">
              <a:buFont typeface="Arial" panose="020B0604020202020204" pitchFamily="34" charset="0"/>
              <a:buChar char="•"/>
            </a:pP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The opposing end (the pedestal) corresponds to the configuration when the principal axis of the coupling interaction is parallel (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</a:rPr>
              <a:t>θ</a:t>
            </a:r>
            <a:r>
              <a:rPr lang="en-US" dirty="0">
                <a:latin typeface="Cambria Math" panose="02040503050406030204" pitchFamily="18" charset="0"/>
                <a:ea typeface="Cambria Math" panose="02040503050406030204" pitchFamily="18" charset="0"/>
              </a:rPr>
              <a:t> = 0) to the magnetic field</a:t>
            </a:r>
            <a:endParaRPr lang="en-US" dirty="0"/>
          </a:p>
          <a:p>
            <a:pPr indent="-228600">
              <a:buFont typeface="Arial" panose="020B0604020202020204" pitchFamily="34" charset="0"/>
              <a:buChar char="•"/>
            </a:pPr>
            <a:endParaRPr lang="en-US" sz="1100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B38F72-8FC4-4001-8C67-FA6B86DEC7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6008" y="2"/>
            <a:ext cx="7555992" cy="685799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4A987C83-80AB-45B1-A384-6BE12DCCCBB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53" r="2" b="2736"/>
          <a:stretch/>
        </p:blipFill>
        <p:spPr>
          <a:xfrm>
            <a:off x="5704278" y="929765"/>
            <a:ext cx="5419451" cy="4998469"/>
          </a:xfrm>
          <a:prstGeom prst="rect">
            <a:avLst/>
          </a:prstGeom>
          <a:effectLst/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A82B1A-E414-4027-8A3C-19072EDE5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88635" y="6356350"/>
            <a:ext cx="6858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fld id="{B759A586-48DC-4BE4-A52B-DC5B1206C7C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F1B5D7-CD57-4572-991C-2E0D94590C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56048" y="6356350"/>
            <a:ext cx="6620179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10.26.2022 | Devin Seay | University of Virginia | DNP 2022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6D158-D62E-4D40-8AE0-8EDAA2946EF4}"/>
                  </a:ext>
                </a:extLst>
              </p:cNvPr>
              <p:cNvSpPr txBox="1"/>
              <p:nvPr/>
            </p:nvSpPr>
            <p:spPr>
              <a:xfrm>
                <a:off x="4956048" y="5871729"/>
                <a:ext cx="16150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Green: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+</m:t>
                        </m:r>
                      </m:sub>
                    </m:sSub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𝐼</m:t>
                        </m:r>
                      </m:e>
                      <m:sub>
                        <m:r>
                          <a:rPr kumimoji="0" lang="en-US" sz="1800" b="0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−</m:t>
                        </m:r>
                      </m:sub>
                    </m:sSub>
                  </m:oMath>
                </a14:m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Red: </a:t>
                </a:r>
                <a:r>
                  <a:rPr kumimoji="0" lang="en-US" sz="18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Lineshape</a:t>
                </a: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006D158-D62E-4D40-8AE0-8EDAA2946E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6048" y="5871729"/>
                <a:ext cx="1615064" cy="1200329"/>
              </a:xfrm>
              <a:prstGeom prst="rect">
                <a:avLst/>
              </a:prstGeom>
              <a:blipFill>
                <a:blip r:embed="rId3"/>
                <a:stretch>
                  <a:fillRect l="-3019" t="-2538" r="-226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DECA3295-C81D-460F-B4D7-B297CCF46F6C}"/>
              </a:ext>
            </a:extLst>
          </p:cNvPr>
          <p:cNvSpPr txBox="1"/>
          <p:nvPr/>
        </p:nvSpPr>
        <p:spPr>
          <a:xfrm>
            <a:off x="256659" y="6042676"/>
            <a:ext cx="44515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https://doi.org/10.1016/S0168-9002(97)00317-3</a:t>
            </a:r>
          </a:p>
        </p:txBody>
      </p:sp>
      <p:pic>
        <p:nvPicPr>
          <p:cNvPr id="14" name="Picture 1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A2684723-BCC4-4B0B-81BB-4CBE5A3594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9" t="33525" r="55859" b="56207"/>
          <a:stretch/>
        </p:blipFill>
        <p:spPr>
          <a:xfrm>
            <a:off x="5159542" y="326515"/>
            <a:ext cx="6508922" cy="46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7879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7D167-7FF2-42EF-A1B6-2D0E1DB6D9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Deuteron </a:t>
            </a:r>
            <a:r>
              <a:rPr lang="en-US" dirty="0" err="1"/>
              <a:t>Lineshape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08391D4-3CB1-410E-AEAE-9FD592D7AD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CC3A1-C6B5-422A-B6F8-7E4D50B09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59A586-48DC-4BE4-A52B-DC5B1206C7CA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4" descr="Text, letter&#10;&#10;Description automatically generated">
            <a:extLst>
              <a:ext uri="{FF2B5EF4-FFF2-40B4-BE49-F238E27FC236}">
                <a16:creationId xmlns:a16="http://schemas.microsoft.com/office/drawing/2014/main" id="{51597698-DA0F-494C-AF9C-C59A198C46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013" y="1690688"/>
            <a:ext cx="5291077" cy="1547640"/>
          </a:xfrm>
          <a:prstGeom prst="rect">
            <a:avLst/>
          </a:prstGeom>
        </p:spPr>
      </p:pic>
      <p:pic>
        <p:nvPicPr>
          <p:cNvPr id="7" name="Picture 15">
            <a:extLst>
              <a:ext uri="{FF2B5EF4-FFF2-40B4-BE49-F238E27FC236}">
                <a16:creationId xmlns:a16="http://schemas.microsoft.com/office/drawing/2014/main" id="{E7CC5235-556C-412A-B28B-8083F39DD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9224" y="3887144"/>
            <a:ext cx="3246653" cy="516349"/>
          </a:xfrm>
          <a:prstGeom prst="rect">
            <a:avLst/>
          </a:prstGeom>
        </p:spPr>
      </p:pic>
      <p:pic>
        <p:nvPicPr>
          <p:cNvPr id="8" name="Picture 37">
            <a:extLst>
              <a:ext uri="{FF2B5EF4-FFF2-40B4-BE49-F238E27FC236}">
                <a16:creationId xmlns:a16="http://schemas.microsoft.com/office/drawing/2014/main" id="{6EE95AF7-E0D2-4C24-B47C-8E0BFD22FC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6216" y="3423767"/>
            <a:ext cx="2220797" cy="484743"/>
          </a:xfrm>
          <a:prstGeom prst="rect">
            <a:avLst/>
          </a:prstGeom>
        </p:spPr>
      </p:pic>
      <p:pic>
        <p:nvPicPr>
          <p:cNvPr id="9" name="Picture 39">
            <a:extLst>
              <a:ext uri="{FF2B5EF4-FFF2-40B4-BE49-F238E27FC236}">
                <a16:creationId xmlns:a16="http://schemas.microsoft.com/office/drawing/2014/main" id="{9C02E5D3-8420-4434-BDBB-93B3696770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7692" y="5132950"/>
            <a:ext cx="3246654" cy="365125"/>
          </a:xfrm>
          <a:prstGeom prst="rect">
            <a:avLst/>
          </a:prstGeom>
        </p:spPr>
      </p:pic>
      <p:pic>
        <p:nvPicPr>
          <p:cNvPr id="10" name="Picture 40">
            <a:extLst>
              <a:ext uri="{FF2B5EF4-FFF2-40B4-BE49-F238E27FC236}">
                <a16:creationId xmlns:a16="http://schemas.microsoft.com/office/drawing/2014/main" id="{A7CE5F3E-A88B-4A59-96BC-DB13690AC37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1409" y="4748497"/>
            <a:ext cx="890576" cy="304374"/>
          </a:xfrm>
          <a:prstGeom prst="rect">
            <a:avLst/>
          </a:prstGeom>
        </p:spPr>
      </p:pic>
      <p:pic>
        <p:nvPicPr>
          <p:cNvPr id="11" name="Picture 37">
            <a:extLst>
              <a:ext uri="{FF2B5EF4-FFF2-40B4-BE49-F238E27FC236}">
                <a16:creationId xmlns:a16="http://schemas.microsoft.com/office/drawing/2014/main" id="{F94818CA-E716-492A-9EF7-CA37A4D0C30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5184" t="37500" r="1375" b="2344"/>
          <a:stretch/>
        </p:blipFill>
        <p:spPr>
          <a:xfrm>
            <a:off x="2568443" y="4440013"/>
            <a:ext cx="1024310" cy="305532"/>
          </a:xfrm>
          <a:prstGeom prst="rect">
            <a:avLst/>
          </a:prstGeom>
        </p:spPr>
      </p:pic>
      <p:pic>
        <p:nvPicPr>
          <p:cNvPr id="12" name="Picture 43">
            <a:extLst>
              <a:ext uri="{FF2B5EF4-FFF2-40B4-BE49-F238E27FC236}">
                <a16:creationId xmlns:a16="http://schemas.microsoft.com/office/drawing/2014/main" id="{46D65715-1CCB-4667-925E-CC7FDA88B5F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51888" y="4403493"/>
            <a:ext cx="687661" cy="329781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3B915AEB-E0B9-4137-9CC7-9682598292E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635" y="610090"/>
            <a:ext cx="4269342" cy="40131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514D29-44B9-4CD3-AC11-65BF44771543}"/>
                  </a:ext>
                </a:extLst>
              </p:cNvPr>
              <p:cNvSpPr txBox="1"/>
              <p:nvPr/>
            </p:nvSpPr>
            <p:spPr>
              <a:xfrm>
                <a:off x="8286410" y="4868236"/>
                <a:ext cx="1615064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dirty="0"/>
                  <a:t>Green: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Blue: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b>
                    </m:sSub>
                  </m:oMath>
                </a14:m>
                <a:endParaRPr lang="en-US" dirty="0"/>
              </a:p>
              <a:p>
                <a:pPr algn="ctr"/>
                <a:r>
                  <a:rPr lang="en-US" dirty="0"/>
                  <a:t>Red: </a:t>
                </a:r>
                <a:r>
                  <a:rPr lang="en-US" dirty="0" err="1"/>
                  <a:t>Lineshape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2514D29-44B9-4CD3-AC11-65BF447715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86410" y="4868236"/>
                <a:ext cx="1615064" cy="1200329"/>
              </a:xfrm>
              <a:prstGeom prst="rect">
                <a:avLst/>
              </a:prstGeom>
              <a:blipFill>
                <a:blip r:embed="rId9"/>
                <a:stretch>
                  <a:fillRect l="-2642" t="-3061" r="-30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657041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F9019-4CC7-4E55-A461-1BFCF2AA02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975" y="132816"/>
            <a:ext cx="10515600" cy="1325563"/>
          </a:xfrm>
        </p:spPr>
        <p:txBody>
          <a:bodyPr/>
          <a:lstStyle/>
          <a:p>
            <a:r>
              <a:rPr lang="en-US" dirty="0"/>
              <a:t>Real Example of Deuteron Signal</a:t>
            </a:r>
          </a:p>
        </p:txBody>
      </p:sp>
      <p:pic>
        <p:nvPicPr>
          <p:cNvPr id="4" name="Picture 3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448112B2-1253-45CC-87FB-4FD9E9A5907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1" t="18085" r="57110" b="21971"/>
          <a:stretch/>
        </p:blipFill>
        <p:spPr>
          <a:xfrm>
            <a:off x="89736" y="1322796"/>
            <a:ext cx="11826039" cy="4739192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930F22B-E580-4803-A238-EABE989A562A}"/>
              </a:ext>
            </a:extLst>
          </p:cNvPr>
          <p:cNvSpPr txBox="1"/>
          <p:nvPr/>
        </p:nvSpPr>
        <p:spPr>
          <a:xfrm>
            <a:off x="276225" y="6061988"/>
            <a:ext cx="1152525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Court, G.R. &amp; </a:t>
            </a:r>
            <a:r>
              <a:rPr lang="en-US" sz="1100" dirty="0" err="1"/>
              <a:t>Houlden</a:t>
            </a:r>
            <a:r>
              <a:rPr lang="en-US" sz="1100" dirty="0"/>
              <a:t>, Michael &amp; </a:t>
            </a:r>
            <a:r>
              <a:rPr lang="en-US" sz="1100" dirty="0" err="1"/>
              <a:t>Bültmann</a:t>
            </a:r>
            <a:r>
              <a:rPr lang="en-US" sz="1100" dirty="0"/>
              <a:t>, S. &amp; Crabb, D.G. &amp; Day, Day &amp; </a:t>
            </a:r>
            <a:r>
              <a:rPr lang="en-US" sz="1100" dirty="0" err="1"/>
              <a:t>Prok</a:t>
            </a:r>
            <a:r>
              <a:rPr lang="en-US" sz="1100" dirty="0"/>
              <a:t>, Y.A. &amp; </a:t>
            </a:r>
            <a:r>
              <a:rPr lang="en-US" sz="1100" dirty="0" err="1"/>
              <a:t>Penttila</a:t>
            </a:r>
            <a:r>
              <a:rPr lang="en-US" sz="1100" dirty="0"/>
              <a:t>, S.I. &amp; Keith, Christopher. (2004). High precision measurement of the polarization in solid state polarized targets using NMR. Nuclear Instruments and Methods in Physics Research Section A: Accelerators, Spectrometers, Detectors and Associated Equipment. 527. 253-263. 10.1016/j.nima.2004.02.041.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89F8E9-9DAE-4805-BBE3-DE9773D5A6F8}"/>
                  </a:ext>
                </a:extLst>
              </p:cNvPr>
              <p:cNvSpPr txBox="1"/>
              <p:nvPr/>
            </p:nvSpPr>
            <p:spPr>
              <a:xfrm>
                <a:off x="7515224" y="711090"/>
                <a:ext cx="5553075" cy="61170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𝑇𝐸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tanh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⁡(</m:t>
                      </m:r>
                      <m:f>
                        <m:fPr>
                          <m:type m:val="lin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ℏ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</m:t>
                              </m:r>
                            </m:sub>
                          </m:sSub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𝑘𝑇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0189F8E9-9DAE-4805-BBE3-DE9773D5A6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5224" y="711090"/>
                <a:ext cx="5553075" cy="61170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5D4FFE9-340A-F996-66E5-707285692C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5C7C86B-F054-4480-9796-43DDB57D12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</p:spTree>
    <p:extLst>
      <p:ext uri="{BB962C8B-B14F-4D97-AF65-F5344CB8AC3E}">
        <p14:creationId xmlns:p14="http://schemas.microsoft.com/office/powerpoint/2010/main" val="16403330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4CF04F-D712-413E-8D16-510FC0B7A2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Polarization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91F846-9352-4C7F-813E-485F7AF6087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1" y="1710439"/>
                <a:ext cx="10515600" cy="4351338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Thermal Equilibrium (Previous technique)</a:t>
                </a:r>
              </a:p>
              <a:p>
                <a:pPr lvl="1"/>
                <a:r>
                  <a:rPr lang="en-US" dirty="0"/>
                  <a:t>When we have the lattice (L-Helium) and the target material at the same temperature, we can obtain the TE polarization by the equation: </a:t>
                </a:r>
              </a:p>
              <a:p>
                <a:pPr lvl="2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𝑇𝐸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tanh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⁡(</m:t>
                    </m:r>
                    <m:f>
                      <m:fPr>
                        <m:type m:val="li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ℏ</m:t>
                        </m:r>
                        <m:sSub>
                          <m:sSubPr>
                            <m:ctrlPr>
                              <a:rPr lang="en-US" b="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𝜔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𝑘𝑇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Then for any polarization not in TE</a:t>
                </a:r>
              </a:p>
              <a:p>
                <a:pPr lvl="2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×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𝑇𝐸</m:t>
                        </m:r>
                      </m:sub>
                    </m:sSub>
                  </m:oMath>
                </a14:m>
                <a:r>
                  <a:rPr lang="en-US" dirty="0"/>
                  <a:t>, where C is the calibration constant calculated</a:t>
                </a:r>
              </a:p>
              <a:p>
                <a:r>
                  <a:rPr lang="en-US" dirty="0"/>
                  <a:t>Using TE method comes with considerable error (~ 7% relative error) from the change in area of the TE signal and the fitted signal.</a:t>
                </a:r>
                <a:endParaRPr lang="en-US" dirty="0">
                  <a:sym typeface="Wingdings" panose="05000000000000000000" pitchFamily="2" charset="2"/>
                </a:endParaRPr>
              </a:p>
              <a:p>
                <a:pPr lvl="1"/>
                <a:endParaRPr lang="en-US" dirty="0"/>
              </a:p>
              <a:p>
                <a:pPr lvl="2"/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091F846-9352-4C7F-813E-485F7AF6087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1" y="1710439"/>
                <a:ext cx="10515600" cy="4351338"/>
              </a:xfrm>
              <a:blipFill>
                <a:blip r:embed="rId2"/>
                <a:stretch>
                  <a:fillRect l="-1043" t="-238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5538BE7D-88C0-47B8-A135-DFE0539C31C8}"/>
              </a:ext>
            </a:extLst>
          </p:cNvPr>
          <p:cNvSpPr txBox="1"/>
          <p:nvPr/>
        </p:nvSpPr>
        <p:spPr>
          <a:xfrm>
            <a:off x="409575" y="6176963"/>
            <a:ext cx="4962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https://doi.org/10.1016/j.nima.2013.06.103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338BB39-6CC1-C808-A165-04ED751FAF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691517-2E92-416F-84FA-C245C0DB7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10.26.2022 | Devin Seay | University of Virginia | DNP 2022</a:t>
            </a:r>
          </a:p>
        </p:txBody>
      </p:sp>
    </p:spTree>
    <p:extLst>
      <p:ext uri="{BB962C8B-B14F-4D97-AF65-F5344CB8AC3E}">
        <p14:creationId xmlns:p14="http://schemas.microsoft.com/office/powerpoint/2010/main" val="23529834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1527</Words>
  <Application>Microsoft Office PowerPoint</Application>
  <PresentationFormat>Widescreen</PresentationFormat>
  <Paragraphs>141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Abadi</vt:lpstr>
      <vt:lpstr>Arial</vt:lpstr>
      <vt:lpstr>Calibri</vt:lpstr>
      <vt:lpstr>Calibri Light</vt:lpstr>
      <vt:lpstr>Cambria Math</vt:lpstr>
      <vt:lpstr>Office Theme</vt:lpstr>
      <vt:lpstr>NMR with Machine Learning</vt:lpstr>
      <vt:lpstr>Outline</vt:lpstr>
      <vt:lpstr>What is Nuclear Magnetic Resonance (NMR)?</vt:lpstr>
      <vt:lpstr>Q-Meter Based NMR </vt:lpstr>
      <vt:lpstr>Deuteron Lineshape </vt:lpstr>
      <vt:lpstr>Deuteron Lineshape </vt:lpstr>
      <vt:lpstr>Deuteron Lineshape</vt:lpstr>
      <vt:lpstr>Real Example of Deuteron Signal</vt:lpstr>
      <vt:lpstr>Measuring Polarization</vt:lpstr>
      <vt:lpstr>Limitations for Deuteron polarization determination</vt:lpstr>
      <vt:lpstr>Why Artificial Neural Networks (ANN)?</vt:lpstr>
      <vt:lpstr>What is ANN?</vt:lpstr>
      <vt:lpstr>Neural Networks: A Possible Solution</vt:lpstr>
      <vt:lpstr>Preliminary Results</vt:lpstr>
      <vt:lpstr>Training the Neural Network &amp; Preliminary predictions</vt:lpstr>
      <vt:lpstr>PowerPoint Presentation</vt:lpstr>
      <vt:lpstr>PowerPoint Presentation</vt:lpstr>
      <vt:lpstr>PowerPoint Presentation</vt:lpstr>
      <vt:lpstr>Outlook</vt:lpstr>
      <vt:lpstr>Thank you!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with Machine Learning</dc:title>
  <dc:creator>Devin Seay</dc:creator>
  <cp:lastModifiedBy>Seay, Devin Allen (das5pzq)</cp:lastModifiedBy>
  <cp:revision>7</cp:revision>
  <dcterms:created xsi:type="dcterms:W3CDTF">2022-10-25T10:49:09Z</dcterms:created>
  <dcterms:modified xsi:type="dcterms:W3CDTF">2022-10-27T03:17:49Z</dcterms:modified>
</cp:coreProperties>
</file>