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F2F89-1A33-4457-A06E-F52CB6C150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2A9977-078C-412A-A259-909D9AED07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635CDD-993D-4674-A1BD-372382F60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E3C1-D416-4CC6-9144-2182F352FCB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57F184-2743-4612-9290-FF612853B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5617A6-5CF3-46EC-BD9C-9D79DF42B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5ACE-690D-4899-AC0B-91BFFFB05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275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F03C6-BAAE-4B9B-9A5F-66882BAF9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1F2499-A742-430A-B0B8-2A7FF5525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950158-CCF9-4734-8651-CA8C6618A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E3C1-D416-4CC6-9144-2182F352FCB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0CE95F-4198-46B0-968E-66A02848F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2B7664-3175-41FB-8666-961045CAE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5ACE-690D-4899-AC0B-91BFFFB05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026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46696F-1113-4C7F-A00C-8C5A0EE78B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734E6A-0C8E-4517-8A43-D1A5E7498B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84992-D2E0-408F-A9E3-A592280C2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E3C1-D416-4CC6-9144-2182F352FCB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96321A-0A85-434C-9CA7-4BB08E843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09317-D846-46DE-960B-8E5AA96D5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5ACE-690D-4899-AC0B-91BFFFB05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224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0BD5-3F7A-4B41-9773-73A4E93BB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B737C0-C951-47DE-9365-359D35E768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37C429-F28C-412B-987D-85AB634CE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E3C1-D416-4CC6-9144-2182F352FCB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35E69-0B31-4CB2-A266-7C5CA8ED2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419CCB-3A89-452F-B6B6-0308D26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5ACE-690D-4899-AC0B-91BFFFB05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18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D893F-F69F-4F92-A3DC-C2B98036B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EEA38-2B45-49AC-AA96-B662AA6F2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A6CD8B-0502-4DDE-AFB5-10351C0EE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E3C1-D416-4CC6-9144-2182F352FCB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EF8D13-2B13-4BE6-B013-DAD72B368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3B3B1-7BF0-4812-A7C8-3CC9E91F1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5ACE-690D-4899-AC0B-91BFFFB05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337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1FE51-2CE2-4F65-A671-0E1B5BAC4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5C87C-AC6D-4D92-9E03-586A2F878C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AD4C73-75C9-4BDB-B20C-28E2825893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DEE542-B4AB-4832-A689-AB8EC1111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E3C1-D416-4CC6-9144-2182F352FCB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4E9A54-1D30-4CBA-AEFD-294BF0515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785239-AC35-4DB5-9500-BBF05A2D3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5ACE-690D-4899-AC0B-91BFFFB05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022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B2D9D-8228-42D1-89BA-B4262CF96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F80AE5-1FD5-4BFF-B1B5-959FA806D6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055EF5-A67D-45AE-9494-4C874062B8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98864F-01A6-40E5-A3D4-12D0C0B066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181E29-C0C1-4E72-A4A0-42FF09B03F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6DCB8D-5E03-4DF1-923D-5AFE4E79C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E3C1-D416-4CC6-9144-2182F352FCB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D547CA-C2AF-4662-A671-D43232C48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35BB47-96BF-496C-B11D-170D39454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5ACE-690D-4899-AC0B-91BFFFB05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27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2A8CC-4972-4A03-9288-1FBE5B244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E295B8-FD83-40BC-9CE5-19CEFD268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E3C1-D416-4CC6-9144-2182F352FCB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5A6F34-329E-462E-8E30-05740E8E4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73753-E15B-4357-90AD-AC456746F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5ACE-690D-4899-AC0B-91BFFFB05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28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AB8C9F-3DDC-4402-B978-1EF336BFE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E3C1-D416-4CC6-9144-2182F352FCB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C5120C-7CAE-48DE-B500-4BABB4A84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16B539-EA4B-48E8-AC39-4781F835E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5ACE-690D-4899-AC0B-91BFFFB05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115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F6DFB-3696-455D-B0BE-9C16B5034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588E1-109C-4583-BD76-9945F188F5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7628E0-89A5-4680-A848-7526125006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80B38C-3DF0-4859-91BB-483F4308C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E3C1-D416-4CC6-9144-2182F352FCB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3B52DF-5739-440B-8B09-B2C8BA8AC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2F3307-C9A6-497F-80E4-64A1BFFFF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5ACE-690D-4899-AC0B-91BFFFB05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719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35BE8-E0A8-4484-BF9C-9B1A2ADFC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643BB4-45F0-4504-9C46-263BBE7908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D573F3-5E67-4026-9CA7-9B271C5CE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53E18F-C472-4902-B2D1-A75185A4A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E3C1-D416-4CC6-9144-2182F352FCB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9925F8-A711-4C7D-ADAA-56081C998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99BD59-ECA9-41CD-B3C5-B78A51F05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5ACE-690D-4899-AC0B-91BFFFB05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820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540CAC-1E88-4C89-980E-8712C72BB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776A67-1C50-4882-A53F-CA7B53322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D0A8FF-6CC6-43BD-BD88-47020828F1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5E3C1-D416-4CC6-9144-2182F352FCB3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2C1FF4-E5D0-4001-94E7-907ABDEF85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79FC85-D610-4502-909C-8B60343059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75ACE-690D-4899-AC0B-91BFFFB05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558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ts.virginia.edu/display/twist/Running+jobs+in+UVA-Rivanna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c.virginia.edu/userinfo/rivanna/slurm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ts.virginia.edu/display/twist/Group+Software?preview=/18165381/46552698/SpinQuest_Software_Tutorial.ppt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1C9CC24-B375-4226-BF2B-61FADBBA6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D70A28E-4FD8-4474-A206-E15B5EBB3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1084747"/>
            <a:ext cx="12188952" cy="3294207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9647E21-5366-4638-AC97-D8CD4111E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r="8214" b="45501"/>
          <a:stretch>
            <a:fillRect/>
          </a:stretch>
        </p:blipFill>
        <p:spPr>
          <a:xfrm flipV="1">
            <a:off x="0" y="0"/>
            <a:ext cx="12191999" cy="4473360"/>
          </a:xfrm>
          <a:custGeom>
            <a:avLst/>
            <a:gdLst>
              <a:gd name="connsiteX0" fmla="*/ 0 w 12191999"/>
              <a:gd name="connsiteY0" fmla="*/ 4473360 h 4473360"/>
              <a:gd name="connsiteX1" fmla="*/ 12191999 w 12191999"/>
              <a:gd name="connsiteY1" fmla="*/ 4473360 h 4473360"/>
              <a:gd name="connsiteX2" fmla="*/ 12191999 w 12191999"/>
              <a:gd name="connsiteY2" fmla="*/ 0 h 4473360"/>
              <a:gd name="connsiteX3" fmla="*/ 0 w 12191999"/>
              <a:gd name="connsiteY3" fmla="*/ 0 h 447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4473360">
                <a:moveTo>
                  <a:pt x="0" y="4473360"/>
                </a:moveTo>
                <a:lnTo>
                  <a:pt x="12191999" y="4473360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CE37BC-7436-4BBD-BE75-E3EF67F5ED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3925" y="2076450"/>
            <a:ext cx="10684151" cy="1345134"/>
          </a:xfrm>
        </p:spPr>
        <p:txBody>
          <a:bodyPr anchor="ctr">
            <a:normAutofit/>
          </a:bodyPr>
          <a:lstStyle/>
          <a:p>
            <a:r>
              <a:rPr lang="en-US" sz="5600">
                <a:solidFill>
                  <a:srgbClr val="FFFFFF"/>
                </a:solidFill>
              </a:rPr>
              <a:t>SpinQuest Software on Rivanna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E49131-B5FD-4F70-B564-5A99AF0462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71575" y="4473360"/>
            <a:ext cx="9469211" cy="865639"/>
          </a:xfrm>
        </p:spPr>
        <p:txBody>
          <a:bodyPr anchor="ctr">
            <a:normAutofit fontScale="92500" lnSpcReduction="10000"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Tutorial - 2</a:t>
            </a:r>
          </a:p>
          <a:p>
            <a:r>
              <a:rPr lang="en-US" sz="2800" dirty="0">
                <a:solidFill>
                  <a:srgbClr val="000000"/>
                </a:solidFill>
              </a:rPr>
              <a:t>3/26/2021</a:t>
            </a:r>
          </a:p>
        </p:txBody>
      </p:sp>
    </p:spTree>
    <p:extLst>
      <p:ext uri="{BB962C8B-B14F-4D97-AF65-F5344CB8AC3E}">
        <p14:creationId xmlns:p14="http://schemas.microsoft.com/office/powerpoint/2010/main" val="3834595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FB53A1-B440-487A-819A-5142DCAC9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Generate E1039-simulation on </a:t>
            </a:r>
            <a:r>
              <a:rPr lang="en-US" sz="4000" dirty="0" err="1">
                <a:solidFill>
                  <a:srgbClr val="FFFFFF"/>
                </a:solidFill>
              </a:rPr>
              <a:t>Rivanna</a:t>
            </a:r>
            <a:r>
              <a:rPr lang="en-US" sz="40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678F30-B6FC-4AE7-8594-C227C1993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2753935"/>
            <a:ext cx="9833548" cy="3506905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Log into UVA </a:t>
            </a:r>
            <a:r>
              <a:rPr lang="en-US" sz="2000" dirty="0" err="1">
                <a:solidFill>
                  <a:srgbClr val="000000"/>
                </a:solidFill>
              </a:rPr>
              <a:t>Rivanna</a:t>
            </a:r>
            <a:r>
              <a:rPr lang="en-US" sz="2000" dirty="0">
                <a:solidFill>
                  <a:srgbClr val="000000"/>
                </a:solidFill>
              </a:rPr>
              <a:t>: </a:t>
            </a:r>
            <a:r>
              <a:rPr lang="en-US" sz="2000" dirty="0">
                <a:solidFill>
                  <a:srgbClr val="000000"/>
                </a:solidFill>
                <a:hlinkClick r:id="rId3"/>
              </a:rPr>
              <a:t>https://confluence.its.virginia.edu/display/twist/Running+jobs+in+UVA-Rivanna</a:t>
            </a:r>
            <a:endParaRPr lang="en-US" sz="2000" dirty="0">
              <a:solidFill>
                <a:srgbClr val="000000"/>
              </a:solidFill>
            </a:endParaRPr>
          </a:p>
          <a:p>
            <a:r>
              <a:rPr lang="en-US" sz="2000" dirty="0">
                <a:solidFill>
                  <a:srgbClr val="000000"/>
                </a:solidFill>
              </a:rPr>
              <a:t>Go to /project/</a:t>
            </a:r>
            <a:r>
              <a:rPr lang="en-US" sz="2000" dirty="0" err="1">
                <a:solidFill>
                  <a:srgbClr val="000000"/>
                </a:solidFill>
              </a:rPr>
              <a:t>ptgroup</a:t>
            </a:r>
            <a:r>
              <a:rPr lang="en-US" sz="2000" dirty="0">
                <a:solidFill>
                  <a:srgbClr val="000000"/>
                </a:solidFill>
              </a:rPr>
              <a:t> then create your directory</a:t>
            </a:r>
          </a:p>
          <a:p>
            <a:r>
              <a:rPr lang="en-US" sz="2000" dirty="0">
                <a:solidFill>
                  <a:srgbClr val="000000"/>
                </a:solidFill>
              </a:rPr>
              <a:t>Copy files under /project/</a:t>
            </a:r>
            <a:r>
              <a:rPr lang="en-US" sz="2000" dirty="0" err="1">
                <a:solidFill>
                  <a:srgbClr val="000000"/>
                </a:solidFill>
              </a:rPr>
              <a:t>ptgroup</a:t>
            </a:r>
            <a:r>
              <a:rPr lang="en-US" sz="2000" dirty="0">
                <a:solidFill>
                  <a:srgbClr val="000000"/>
                </a:solidFill>
              </a:rPr>
              <a:t>/Akbar/</a:t>
            </a:r>
            <a:r>
              <a:rPr lang="en-US" sz="2000" dirty="0" err="1">
                <a:solidFill>
                  <a:srgbClr val="000000"/>
                </a:solidFill>
              </a:rPr>
              <a:t>testscript</a:t>
            </a:r>
            <a:r>
              <a:rPr lang="en-US" sz="2000" dirty="0">
                <a:solidFill>
                  <a:srgbClr val="000000"/>
                </a:solidFill>
              </a:rPr>
              <a:t> (Don’t copy the scratch folder there)</a:t>
            </a:r>
          </a:p>
          <a:p>
            <a:r>
              <a:rPr lang="en-US" sz="2000" dirty="0">
                <a:solidFill>
                  <a:srgbClr val="000000"/>
                </a:solidFill>
              </a:rPr>
              <a:t>Do: source /project/ptgroup/spinquest/this-e1039.sh</a:t>
            </a:r>
          </a:p>
          <a:p>
            <a:r>
              <a:rPr lang="en-US" sz="2000" dirty="0">
                <a:solidFill>
                  <a:srgbClr val="000000"/>
                </a:solidFill>
              </a:rPr>
              <a:t>Do: ./jobscript.sh &lt;jobname&gt; &lt;</a:t>
            </a:r>
            <a:r>
              <a:rPr lang="en-US" sz="2000" dirty="0" err="1">
                <a:solidFill>
                  <a:srgbClr val="000000"/>
                </a:solidFill>
              </a:rPr>
              <a:t>nJobs</a:t>
            </a:r>
            <a:r>
              <a:rPr lang="en-US" sz="2000" dirty="0">
                <a:solidFill>
                  <a:srgbClr val="000000"/>
                </a:solidFill>
              </a:rPr>
              <a:t>&gt; &lt;</a:t>
            </a:r>
            <a:r>
              <a:rPr lang="en-US" sz="2000" dirty="0" err="1">
                <a:solidFill>
                  <a:srgbClr val="000000"/>
                </a:solidFill>
              </a:rPr>
              <a:t>nEvents</a:t>
            </a:r>
            <a:r>
              <a:rPr lang="en-US" sz="2000" dirty="0">
                <a:solidFill>
                  <a:srgbClr val="000000"/>
                </a:solidFill>
              </a:rPr>
              <a:t>&gt;</a:t>
            </a:r>
          </a:p>
          <a:p>
            <a:r>
              <a:rPr lang="en-US" sz="2000" dirty="0">
                <a:solidFill>
                  <a:srgbClr val="000000"/>
                </a:solidFill>
              </a:rPr>
              <a:t>The output will be under scratch directory. Inside the folder &lt;jobname&gt;/n (n = 1,2,3, ….)</a:t>
            </a:r>
          </a:p>
          <a:p>
            <a:r>
              <a:rPr lang="en-US" sz="2000" dirty="0">
                <a:solidFill>
                  <a:srgbClr val="000000"/>
                </a:solidFill>
              </a:rPr>
              <a:t>The main output file that we are interested is </a:t>
            </a:r>
            <a:r>
              <a:rPr lang="en-US" sz="2000" dirty="0" err="1">
                <a:solidFill>
                  <a:srgbClr val="000000"/>
                </a:solidFill>
              </a:rPr>
              <a:t>trackQA.root</a:t>
            </a:r>
            <a:endParaRPr lang="en-US" sz="2000" dirty="0">
              <a:solidFill>
                <a:srgbClr val="000000"/>
              </a:solidFill>
            </a:endParaRPr>
          </a:p>
          <a:p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472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FB53A1-B440-487A-819A-5142DCAC9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Generate E1039-simulation on </a:t>
            </a:r>
            <a:r>
              <a:rPr lang="en-US" sz="4000" dirty="0" err="1">
                <a:solidFill>
                  <a:srgbClr val="FFFFFF"/>
                </a:solidFill>
              </a:rPr>
              <a:t>Rivanna</a:t>
            </a:r>
            <a:r>
              <a:rPr lang="en-US" sz="40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678F30-B6FC-4AE7-8594-C227C1993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2753935"/>
            <a:ext cx="9833548" cy="3506905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Logfile is </a:t>
            </a:r>
            <a:r>
              <a:rPr lang="en-US" sz="2000" dirty="0" err="1">
                <a:solidFill>
                  <a:srgbClr val="000000"/>
                </a:solidFill>
              </a:rPr>
              <a:t>slurm.out</a:t>
            </a:r>
            <a:endParaRPr lang="en-US" sz="2000" dirty="0">
              <a:solidFill>
                <a:srgbClr val="000000"/>
              </a:solidFill>
            </a:endParaRPr>
          </a:p>
          <a:p>
            <a:r>
              <a:rPr lang="en-US" sz="2000" dirty="0">
                <a:solidFill>
                  <a:srgbClr val="000000"/>
                </a:solidFill>
              </a:rPr>
              <a:t>The main submission script is </a:t>
            </a:r>
            <a:r>
              <a:rPr lang="en-US" sz="2000" dirty="0" err="1">
                <a:solidFill>
                  <a:srgbClr val="000000"/>
                </a:solidFill>
              </a:rPr>
              <a:t>grid.slurm</a:t>
            </a:r>
            <a:r>
              <a:rPr lang="en-US" sz="2000" dirty="0">
                <a:solidFill>
                  <a:srgbClr val="000000"/>
                </a:solidFill>
              </a:rPr>
              <a:t> -&gt; REMOVE the email parts before you submit hundreds of jobs otherwise you will get hundreds of email</a:t>
            </a:r>
          </a:p>
          <a:p>
            <a:r>
              <a:rPr lang="en-US" sz="2000" dirty="0">
                <a:solidFill>
                  <a:srgbClr val="000000"/>
                </a:solidFill>
              </a:rPr>
              <a:t>The main macro is Fun4Sim.C</a:t>
            </a:r>
          </a:p>
          <a:p>
            <a:r>
              <a:rPr lang="en-US" sz="2000" dirty="0">
                <a:solidFill>
                  <a:srgbClr val="000000"/>
                </a:solidFill>
              </a:rPr>
              <a:t>*.</a:t>
            </a:r>
            <a:r>
              <a:rPr lang="en-US" sz="2000" dirty="0" err="1">
                <a:solidFill>
                  <a:srgbClr val="000000"/>
                </a:solidFill>
              </a:rPr>
              <a:t>cfg</a:t>
            </a:r>
            <a:r>
              <a:rPr lang="en-US" sz="2000" dirty="0">
                <a:solidFill>
                  <a:srgbClr val="000000"/>
                </a:solidFill>
              </a:rPr>
              <a:t> are the </a:t>
            </a:r>
            <a:r>
              <a:rPr lang="en-US" sz="2000" dirty="0" err="1">
                <a:solidFill>
                  <a:srgbClr val="000000"/>
                </a:solidFill>
              </a:rPr>
              <a:t>pythia</a:t>
            </a:r>
            <a:r>
              <a:rPr lang="en-US" sz="2000" dirty="0">
                <a:solidFill>
                  <a:srgbClr val="000000"/>
                </a:solidFill>
              </a:rPr>
              <a:t> configuration files -&gt; Depends on the channels</a:t>
            </a:r>
          </a:p>
          <a:p>
            <a:r>
              <a:rPr lang="en-US" sz="2000" dirty="0">
                <a:solidFill>
                  <a:srgbClr val="000000"/>
                </a:solidFill>
              </a:rPr>
              <a:t>More about </a:t>
            </a:r>
            <a:r>
              <a:rPr lang="en-US" sz="2000" dirty="0" err="1">
                <a:solidFill>
                  <a:srgbClr val="000000"/>
                </a:solidFill>
              </a:rPr>
              <a:t>slurm</a:t>
            </a:r>
            <a:r>
              <a:rPr lang="en-US" sz="2000" dirty="0">
                <a:solidFill>
                  <a:srgbClr val="000000"/>
                </a:solidFill>
              </a:rPr>
              <a:t>: </a:t>
            </a:r>
            <a:r>
              <a:rPr lang="en-US" sz="2000" dirty="0">
                <a:solidFill>
                  <a:srgbClr val="000000"/>
                </a:solidFill>
                <a:hlinkClick r:id="rId3"/>
              </a:rPr>
              <a:t>https://www.rc.virginia.edu/userinfo/rivanna/slurm/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</a:p>
          <a:p>
            <a:r>
              <a:rPr lang="en-US" sz="2000" dirty="0">
                <a:solidFill>
                  <a:srgbClr val="000000"/>
                </a:solidFill>
              </a:rPr>
              <a:t>Useful command: </a:t>
            </a:r>
            <a:r>
              <a:rPr lang="en-US" sz="2000" dirty="0" err="1">
                <a:solidFill>
                  <a:srgbClr val="000000"/>
                </a:solidFill>
              </a:rPr>
              <a:t>squeue</a:t>
            </a:r>
            <a:r>
              <a:rPr lang="en-US" sz="2000" dirty="0">
                <a:solidFill>
                  <a:srgbClr val="000000"/>
                </a:solidFill>
              </a:rPr>
              <a:t> –u &lt;your computing ID&gt; </a:t>
            </a:r>
          </a:p>
          <a:p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810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FB53A1-B440-487A-819A-5142DCAC9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Generate E1039-simulation on </a:t>
            </a:r>
            <a:r>
              <a:rPr lang="en-US" sz="4000" dirty="0" err="1">
                <a:solidFill>
                  <a:srgbClr val="FFFFFF"/>
                </a:solidFill>
              </a:rPr>
              <a:t>Rivanna</a:t>
            </a:r>
            <a:r>
              <a:rPr lang="en-US" sz="40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678F30-B6FC-4AE7-8594-C227C1993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2753936"/>
            <a:ext cx="9833548" cy="275393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See the presentation of 1</a:t>
            </a:r>
            <a:r>
              <a:rPr lang="en-US" sz="2000" baseline="30000" dirty="0">
                <a:solidFill>
                  <a:srgbClr val="000000"/>
                </a:solidFill>
              </a:rPr>
              <a:t>st</a:t>
            </a:r>
            <a:r>
              <a:rPr lang="en-US" sz="2000" dirty="0">
                <a:solidFill>
                  <a:srgbClr val="000000"/>
                </a:solidFill>
              </a:rPr>
              <a:t> tutorial to get an idea about the software architecture: </a:t>
            </a:r>
            <a:r>
              <a:rPr lang="en-US" sz="2000" dirty="0">
                <a:solidFill>
                  <a:srgbClr val="000000"/>
                </a:solidFill>
                <a:hlinkClick r:id="rId3"/>
              </a:rPr>
              <a:t>https://confluence.its.virginia.edu/display/twist/Group+Software?preview=/18165381/46552698/SpinQuest_Software_Tutorial.ppt</a:t>
            </a:r>
            <a:endParaRPr lang="en-US" sz="2000" dirty="0">
              <a:solidFill>
                <a:srgbClr val="000000"/>
              </a:solidFill>
            </a:endParaRPr>
          </a:p>
          <a:p>
            <a:r>
              <a:rPr lang="en-US" sz="2000" dirty="0">
                <a:solidFill>
                  <a:srgbClr val="000000"/>
                </a:solidFill>
              </a:rPr>
              <a:t>A quick tour on Fun4Sim.C &amp; </a:t>
            </a:r>
            <a:r>
              <a:rPr lang="en-US" sz="2000" dirty="0" err="1">
                <a:solidFill>
                  <a:srgbClr val="000000"/>
                </a:solidFill>
              </a:rPr>
              <a:t>trackQA.root</a:t>
            </a:r>
            <a:endParaRPr lang="en-US" sz="2000" dirty="0">
              <a:solidFill>
                <a:srgbClr val="000000"/>
              </a:solidFill>
            </a:endParaRPr>
          </a:p>
          <a:p>
            <a:r>
              <a:rPr lang="en-US" sz="2000" dirty="0">
                <a:solidFill>
                  <a:srgbClr val="000000"/>
                </a:solidFill>
              </a:rPr>
              <a:t>After I have the output (</a:t>
            </a:r>
            <a:r>
              <a:rPr lang="en-US" sz="2000" dirty="0" err="1">
                <a:solidFill>
                  <a:srgbClr val="000000"/>
                </a:solidFill>
              </a:rPr>
              <a:t>trackQA.root</a:t>
            </a:r>
            <a:r>
              <a:rPr lang="en-US" sz="2000" dirty="0">
                <a:solidFill>
                  <a:srgbClr val="000000"/>
                </a:solidFill>
              </a:rPr>
              <a:t>), Usually I create another macro (analysis macro) to do plotting &amp; analysis </a:t>
            </a:r>
          </a:p>
          <a:p>
            <a:r>
              <a:rPr lang="en-US" sz="2000" dirty="0">
                <a:solidFill>
                  <a:srgbClr val="000000"/>
                </a:solidFill>
              </a:rPr>
              <a:t>A quick tour to analysis macro</a:t>
            </a:r>
          </a:p>
          <a:p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417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FB53A1-B440-487A-819A-5142DCAC9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Next step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678F30-B6FC-4AE7-8594-C227C1993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2753936"/>
            <a:ext cx="9833548" cy="275393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I am creating a simple analysis macro to plot the momentum differences of the reconstructed &amp; generated (I will notify via email later today)</a:t>
            </a:r>
          </a:p>
          <a:p>
            <a:r>
              <a:rPr lang="en-US" sz="2000" dirty="0">
                <a:solidFill>
                  <a:srgbClr val="000000"/>
                </a:solidFill>
              </a:rPr>
              <a:t>To generate various channel using </a:t>
            </a:r>
            <a:r>
              <a:rPr lang="en-US" sz="2000" dirty="0" err="1">
                <a:solidFill>
                  <a:srgbClr val="000000"/>
                </a:solidFill>
              </a:rPr>
              <a:t>pythia</a:t>
            </a:r>
            <a:r>
              <a:rPr lang="en-US" sz="2000" dirty="0">
                <a:solidFill>
                  <a:srgbClr val="000000"/>
                </a:solidFill>
              </a:rPr>
              <a:t>, we only need the configuration file (*.</a:t>
            </a:r>
            <a:r>
              <a:rPr lang="en-US" sz="2000" dirty="0" err="1">
                <a:solidFill>
                  <a:srgbClr val="000000"/>
                </a:solidFill>
              </a:rPr>
              <a:t>cfg</a:t>
            </a:r>
            <a:r>
              <a:rPr lang="en-US" sz="2000" dirty="0">
                <a:solidFill>
                  <a:srgbClr val="000000"/>
                </a:solidFill>
              </a:rPr>
              <a:t>). I am still reading the </a:t>
            </a:r>
            <a:r>
              <a:rPr lang="en-US" sz="2000" dirty="0" err="1">
                <a:solidFill>
                  <a:srgbClr val="000000"/>
                </a:solidFill>
              </a:rPr>
              <a:t>pythia</a:t>
            </a:r>
            <a:r>
              <a:rPr lang="en-US" sz="2000" dirty="0">
                <a:solidFill>
                  <a:srgbClr val="000000"/>
                </a:solidFill>
              </a:rPr>
              <a:t> manual. I will notify via email once I created the configuration file</a:t>
            </a:r>
          </a:p>
          <a:p>
            <a:r>
              <a:rPr lang="en-US" sz="2000" dirty="0">
                <a:solidFill>
                  <a:srgbClr val="000000"/>
                </a:solidFill>
              </a:rPr>
              <a:t>Once the </a:t>
            </a:r>
            <a:r>
              <a:rPr lang="en-US" sz="2000" dirty="0" err="1">
                <a:solidFill>
                  <a:srgbClr val="000000"/>
                </a:solidFill>
              </a:rPr>
              <a:t>pythia</a:t>
            </a:r>
            <a:r>
              <a:rPr lang="en-US" sz="2000" dirty="0">
                <a:solidFill>
                  <a:srgbClr val="000000"/>
                </a:solidFill>
              </a:rPr>
              <a:t>-configuration file is setup we could start large </a:t>
            </a:r>
            <a:r>
              <a:rPr lang="en-US" sz="2000">
                <a:solidFill>
                  <a:srgbClr val="000000"/>
                </a:solidFill>
              </a:rPr>
              <a:t>scale production</a:t>
            </a:r>
            <a:endParaRPr lang="en-US" sz="2000" dirty="0">
              <a:solidFill>
                <a:srgbClr val="000000"/>
              </a:solidFill>
            </a:endParaRPr>
          </a:p>
          <a:p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082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377</Words>
  <Application>Microsoft Office PowerPoint</Application>
  <PresentationFormat>Widescreen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SpinQuest Software on Rivanna</vt:lpstr>
      <vt:lpstr>Generate E1039-simulation on Rivanna </vt:lpstr>
      <vt:lpstr>Generate E1039-simulation on Rivanna </vt:lpstr>
      <vt:lpstr>Generate E1039-simulation on Rivanna </vt:lpstr>
      <vt:lpstr>Next step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SpinQuest Software on Rivanna</dc:title>
  <dc:creator>zulkaida akbar</dc:creator>
  <cp:lastModifiedBy>zulkaida akbar</cp:lastModifiedBy>
  <cp:revision>10</cp:revision>
  <dcterms:created xsi:type="dcterms:W3CDTF">2021-03-26T13:17:37Z</dcterms:created>
  <dcterms:modified xsi:type="dcterms:W3CDTF">2021-03-26T14:56:02Z</dcterms:modified>
</cp:coreProperties>
</file>