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9" r:id="rId8"/>
    <p:sldId id="274" r:id="rId9"/>
    <p:sldId id="270" r:id="rId10"/>
    <p:sldId id="271" r:id="rId11"/>
    <p:sldId id="272" r:id="rId12"/>
    <p:sldId id="273" r:id="rId13"/>
    <p:sldId id="275" r:id="rId14"/>
    <p:sldId id="276" r:id="rId15"/>
    <p:sldId id="277" r:id="rId16"/>
    <p:sldId id="278" r:id="rId17"/>
    <p:sldId id="27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38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F68C4-077D-4611-855B-E9CE22B15F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5439A7-E219-48B2-9756-04F43173BB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BD9390-E34D-40D9-91C4-CA5358D0B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C900-BBF6-4C88-B2A9-AD504CF2B789}" type="datetimeFigureOut">
              <a:rPr lang="en-US" smtClean="0"/>
              <a:t>12/17/2020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AF8FAE-22CF-4706-9181-90F469072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425C0A-D9E9-4538-945B-EB4651006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729F-6331-4367-B986-1F8B8CF43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99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9A876-18E0-415A-8673-A86876B70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062CFA-6549-4BD6-9264-C3CCF09C30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781D60-356A-4796-82CA-469ED66CE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C900-BBF6-4C88-B2A9-AD504CF2B789}" type="datetimeFigureOut">
              <a:rPr lang="en-US" smtClean="0"/>
              <a:t>12/17/2020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C2E7B8-5765-400A-A627-FE1D6BCB6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39FBAB-74B8-4498-B130-41AA59C35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729F-6331-4367-B986-1F8B8CF43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01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1FBDCF-BDBC-46E7-8F85-0784AB8412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A1173E-017D-4FBF-8BF3-7D3C1C54FE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0E931A-A7A5-47D9-BC21-BA17E4960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C900-BBF6-4C88-B2A9-AD504CF2B789}" type="datetimeFigureOut">
              <a:rPr lang="en-US" smtClean="0"/>
              <a:t>12/17/2020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E545F-0954-4656-8535-1E6A70F17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D322F2-9A99-4BBC-B37C-7F937A94B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729F-6331-4367-B986-1F8B8CF43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3887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354CE-9047-4EDF-808A-7F5CEB2751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35CD25-76F2-4BA4-8C85-7057E79821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2C9E8E-972F-4453-B95B-A8FFB8A0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CC15-5F12-4702-BCFA-4CB1510425BA}" type="datetimeFigureOut">
              <a:rPr lang="en-US" smtClean="0"/>
              <a:t>12/17/2020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931BA0-873C-4B96-8FB8-DC7103F14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86DAD7-C557-4D41-8A6A-005208E1A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EBB37-FC92-4098-AA00-90382B44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048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6AF03-78A0-4BF1-95E2-1548550EC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A843E0-D461-42E1-A547-95EC9B5FAE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711D9F-A3DA-44F9-B1B7-1AF71A632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CC15-5F12-4702-BCFA-4CB1510425BA}" type="datetimeFigureOut">
              <a:rPr lang="en-US" smtClean="0"/>
              <a:t>12/17/2020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ECFA7D-68DF-4370-8085-3E3072436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932E7-BF35-42A1-BECA-29AE9B3AB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EBB37-FC92-4098-AA00-90382B44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2909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73846-3552-43C9-A156-642B65FDA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6B96A4-13D5-4A1A-80A7-BC9E997658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50A1D6-F481-45B2-9849-F90E59F09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CC15-5F12-4702-BCFA-4CB1510425BA}" type="datetimeFigureOut">
              <a:rPr lang="en-US" smtClean="0"/>
              <a:t>12/17/2020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E4F25-6C82-4C19-8F30-6C28CA851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B48B69-5B00-44E7-9A7B-C3B4EF156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EBB37-FC92-4098-AA00-90382B44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6827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7BE84-F977-48FC-8AD5-D8BCE5E37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89E8C6-FEE1-40DF-A851-05778CE3CD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B08A63-C160-457B-8AAB-A6BFEFDEBA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58B203-C187-41BE-A1F7-0C6CB7970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CC15-5F12-4702-BCFA-4CB1510425BA}" type="datetimeFigureOut">
              <a:rPr lang="en-US" smtClean="0"/>
              <a:t>12/17/2020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477CD3-A81F-4DA7-BEA3-A46E61027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F273A3-B52C-44E7-95AD-2B587E415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EBB37-FC92-4098-AA00-90382B44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9330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8F4D1-C1D7-41F7-8ECD-2FAE5DFAC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8C380C-E10E-437D-BA45-9569317EA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5514C3-419A-4BC5-9E82-74FBFF96D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B98A0F-A4F2-4130-A5ED-B055136638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BE1E05-A5EE-4D8A-A8B8-7FC880B0E3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9D518B-037D-49A6-B028-B4039115A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CC15-5F12-4702-BCFA-4CB1510425BA}" type="datetimeFigureOut">
              <a:rPr lang="en-US" smtClean="0"/>
              <a:t>12/17/2020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3E7B4F-B3B5-4ED9-8A96-0C2C9A9B1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6DF6AB-A209-4192-B5ED-ACB63967A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EBB37-FC92-4098-AA00-90382B44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028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C4383-48E3-4274-8629-508B0F8E6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02E931-44A5-446A-9F3C-2C5E1A2EC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CC15-5F12-4702-BCFA-4CB1510425BA}" type="datetimeFigureOut">
              <a:rPr lang="en-US" smtClean="0"/>
              <a:t>12/17/2020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46DE9C-2CBA-4745-9CF0-378D70943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C17EBC-44CC-4B58-84DC-0C46FEEDD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EBB37-FC92-4098-AA00-90382B44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1040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3E5A4D-F774-441C-85B1-B984EAC32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CC15-5F12-4702-BCFA-4CB1510425BA}" type="datetimeFigureOut">
              <a:rPr lang="en-US" smtClean="0"/>
              <a:t>12/17/2020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405120-7578-4D9E-AE41-F46CB915A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3DDB53-EA7A-4A4D-8B5C-6A470AFEC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EBB37-FC92-4098-AA00-90382B44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3126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740D3-3CA0-45BB-B940-07948324D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1C7F5-A80D-4815-8507-48CDEB8024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5D8B0B-03FB-4216-BA21-B34E35022C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E7ACF0-F28A-45AA-8EC6-DC79FDCE9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CC15-5F12-4702-BCFA-4CB1510425BA}" type="datetimeFigureOut">
              <a:rPr lang="en-US" smtClean="0"/>
              <a:t>12/17/2020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118389-3CB7-429F-9537-F933674B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72757D-AEAC-4187-8859-2D542F01A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EBB37-FC92-4098-AA00-90382B44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914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9483F-98A7-4626-B8B8-EC958A8A7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2492D5-4C80-4A4A-99ED-2931ECF72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BA890-6CCD-4D9A-9607-5621FE517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C900-BBF6-4C88-B2A9-AD504CF2B789}" type="datetimeFigureOut">
              <a:rPr lang="en-US" smtClean="0"/>
              <a:t>12/17/2020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A14418-5624-4816-AC1D-78E6A0AEA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A01B88-BE47-4E22-B149-A748F1898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729F-6331-4367-B986-1F8B8CF43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8226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B1937-F7BD-4CEB-82C6-E5C4346F2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AC0417-AC56-4759-AA3E-C21C862455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653603-94D5-4BC6-90B9-7DC190E50B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A7C4CB-66CB-47B2-9ADB-973803F17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CC15-5F12-4702-BCFA-4CB1510425BA}" type="datetimeFigureOut">
              <a:rPr lang="en-US" smtClean="0"/>
              <a:t>12/17/2020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D14902-A1CB-4890-8325-0DBB5A40E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48A7D8-7D54-462E-8DC7-AB14A5965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EBB37-FC92-4098-AA00-90382B44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9051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3D03C8-DE9D-4F84-8BC9-DF838B16C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780914-DA7D-4254-9238-FB3A930FB7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E94155-50FC-4AE1-A3FD-468E4AD96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CC15-5F12-4702-BCFA-4CB1510425BA}" type="datetimeFigureOut">
              <a:rPr lang="en-US" smtClean="0"/>
              <a:t>12/17/2020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28BB0-1ED0-4C11-8DA1-3A870E3FC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E2BA7-F37C-45BC-88AA-70845F41E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EBB37-FC92-4098-AA00-90382B44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630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1539EA-4819-4E26-9ECD-A389046771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9DB290-4BC8-442D-8526-13EACA44B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3BC8CB-8D43-4D71-A179-55D7ADA15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CC15-5F12-4702-BCFA-4CB1510425BA}" type="datetimeFigureOut">
              <a:rPr lang="en-US" smtClean="0"/>
              <a:t>12/17/2020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AD444-7114-4E23-9B9D-12A900D01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8F5B6E-8D01-4219-B014-B5F12E3B5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EBB37-FC92-4098-AA00-90382B44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788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236D3-8C0A-4034-A421-7CA1B4DD7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77C00F-1A0A-4E00-A51A-69441F4E5F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D9FC06-890E-4B33-AE6A-F20379783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C900-BBF6-4C88-B2A9-AD504CF2B789}" type="datetimeFigureOut">
              <a:rPr lang="en-US" smtClean="0"/>
              <a:t>12/17/2020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B6BEE5-63A7-4833-A48D-AD232F81E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B2A60-5C86-4896-89A7-CE8ACE3EA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729F-6331-4367-B986-1F8B8CF43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694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F7902-9B84-41EE-902B-A1FD0B52C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50900F-1869-43D1-9169-13D06A5665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33D982-B401-4DCB-BC4C-4B3945F34E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1002-60FF-4DC6-BB76-8A3151ACB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C900-BBF6-4C88-B2A9-AD504CF2B789}" type="datetimeFigureOut">
              <a:rPr lang="en-US" smtClean="0"/>
              <a:t>12/17/2020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D1BAA5-820C-4621-9244-443D8D6AE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B22491-2101-45BD-BABB-9092CD538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729F-6331-4367-B986-1F8B8CF43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673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91275-4FD9-47C8-BC49-611F9A9DC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64891B-71BA-4C89-A6E0-C601997D66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62686E-71D6-4E61-92AE-9EE28EAF67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A2B625-9F4C-4331-BD40-69046A22E6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13381E-485E-4B51-B5E8-058D159653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2FC33D-150D-4326-9098-160D9ACFC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C900-BBF6-4C88-B2A9-AD504CF2B789}" type="datetimeFigureOut">
              <a:rPr lang="en-US" smtClean="0"/>
              <a:t>12/17/2020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79CA9E-1C6E-4FC1-B2F0-9E342C6AD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45992B-0A8D-4E51-BF29-092819AA5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729F-6331-4367-B986-1F8B8CF43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107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1DB54-D2BF-49FD-9B02-DDC4493FA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EE968B-11DC-49DA-B8D6-99F9BBBFF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C900-BBF6-4C88-B2A9-AD504CF2B789}" type="datetimeFigureOut">
              <a:rPr lang="en-US" smtClean="0"/>
              <a:t>12/17/2020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6A0909-2194-49A4-AD2D-0DC4AC000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3CE498-F1D3-4BB1-9753-4A8BA283C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729F-6331-4367-B986-1F8B8CF43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855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368549-3397-4020-AC92-01D5B8091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C900-BBF6-4C88-B2A9-AD504CF2B789}" type="datetimeFigureOut">
              <a:rPr lang="en-US" smtClean="0"/>
              <a:t>12/17/2020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A12AA3-36D2-48E0-A28B-CD81F66E7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05A80F-FE0E-4922-B4FA-D6C0A1874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729F-6331-4367-B986-1F8B8CF43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598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5E930-CBF5-4C69-8B67-1BA28D2B7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5117BB-340C-494A-82FF-EE31B72591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2F7971-977D-4823-871F-074394719D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8557F7-0A5A-4534-962D-B34C740DE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C900-BBF6-4C88-B2A9-AD504CF2B789}" type="datetimeFigureOut">
              <a:rPr lang="en-US" smtClean="0"/>
              <a:t>12/17/2020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9ABD36-610D-4B6F-9316-C10631035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AE28E2-EF1E-4E54-A7A7-1B8B3AC5F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729F-6331-4367-B986-1F8B8CF43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927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2C274-DC85-4EB1-9F9B-21179CD96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22BC02-673C-4D96-A78F-F1E554E7E1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8EB7A3-B2BE-44E3-AE58-E35C784269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2F543A-CD89-411F-8500-99916AAB5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C900-BBF6-4C88-B2A9-AD504CF2B789}" type="datetimeFigureOut">
              <a:rPr lang="en-US" smtClean="0"/>
              <a:t>12/17/2020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099CD1-C791-4160-8CCA-19E94049F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067244-482A-4E6F-85FC-C3E74331A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729F-6331-4367-B986-1F8B8CF43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513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14EB57-9183-4A24-BD2D-8A448CCB4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7B3233-127B-4CFA-8EA4-E54F39A481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8FA869-5FA8-469F-9DAF-E0BF61C21E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2C900-BBF6-4C88-B2A9-AD504CF2B789}" type="datetimeFigureOut">
              <a:rPr lang="en-US" smtClean="0"/>
              <a:t>12/17/2020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52665C-D4A8-4D2D-98C1-2A87CAB9AF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80AEC-CCE3-47E6-8F3A-F728C3BD8B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1729F-6331-4367-B986-1F8B8CF43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036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457287-98CC-446C-B02E-233F71BBF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19CAD2-CA52-45A5-A94D-D7228F61D3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3FD7AB-8049-43DF-97BC-D578E63163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ECC15-5F12-4702-BCFA-4CB1510425BA}" type="datetimeFigureOut">
              <a:rPr lang="en-US" smtClean="0"/>
              <a:t>12/17/2020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335605-68AB-4A91-8971-F8B857E28D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F0FE02-D062-4DBD-AEFA-B10DF3F3A8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EBB37-FC92-4098-AA00-90382B44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987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F2469F6-053D-4561-9C24-B986D48CC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Testing the cable extension for the mercury ITC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EBC88AB-453C-475B-A180-98DE06C4E3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two cables from the </a:t>
            </a:r>
            <a:r>
              <a:rPr lang="en-US" dirty="0" err="1"/>
              <a:t>MercuryITC</a:t>
            </a:r>
            <a:r>
              <a:rPr lang="en-US" dirty="0"/>
              <a:t>. The first one is to measure the liquid Helium level and the second one is to measure the liquid nitrogen level</a:t>
            </a:r>
          </a:p>
          <a:p>
            <a:r>
              <a:rPr lang="en-US" dirty="0"/>
              <a:t>The cable to measure the liquid helium level is DB9 to 9 pin circular</a:t>
            </a:r>
          </a:p>
          <a:p>
            <a:r>
              <a:rPr lang="en-US" dirty="0"/>
              <a:t>The cable to measure the liquid nitrogen level is DB9 to 3 pin circular</a:t>
            </a:r>
          </a:p>
          <a:p>
            <a:r>
              <a:rPr lang="en-US" dirty="0"/>
              <a:t>Both cables are around 6 meter long and should be in the magnet rack</a:t>
            </a:r>
          </a:p>
        </p:txBody>
      </p:sp>
    </p:spTree>
    <p:extLst>
      <p:ext uri="{BB962C8B-B14F-4D97-AF65-F5344CB8AC3E}">
        <p14:creationId xmlns:p14="http://schemas.microsoft.com/office/powerpoint/2010/main" val="515732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preview">
            <a:extLst>
              <a:ext uri="{FF2B5EF4-FFF2-40B4-BE49-F238E27FC236}">
                <a16:creationId xmlns:a16="http://schemas.microsoft.com/office/drawing/2014/main" id="{C011C26F-2EC2-4EE4-B958-756DACE765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2021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8" name="Rectangle 70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29" name="Group 72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1030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1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2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3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4" name="Rectangle 77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D36FC92-C561-4A4B-AE95-5155513CF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Relay connections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37A3B-A76B-4166-8F04-0AAE465761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4904" y="2494450"/>
            <a:ext cx="4053545" cy="3563159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X and Y shims (if they are energized) are connected directly</a:t>
            </a:r>
          </a:p>
          <a:p>
            <a:r>
              <a:rPr lang="en-US" sz="2400" dirty="0"/>
              <a:t>Z1 &amp; ZY are connected via Relay</a:t>
            </a:r>
          </a:p>
          <a:p>
            <a:r>
              <a:rPr lang="en-US" sz="2400" dirty="0"/>
              <a:t>So the wire with label Z1 and ZY now should be connected to Relay instead of the (original) back panel connections</a:t>
            </a:r>
          </a:p>
        </p:txBody>
      </p:sp>
      <p:pic>
        <p:nvPicPr>
          <p:cNvPr id="1026" name="Picture 2" descr="Image preview">
            <a:extLst>
              <a:ext uri="{FF2B5EF4-FFF2-40B4-BE49-F238E27FC236}">
                <a16:creationId xmlns:a16="http://schemas.microsoft.com/office/drawing/2014/main" id="{247DCA0A-F0DB-406F-B21F-6DAB21C688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7"/>
          <a:stretch/>
        </p:blipFill>
        <p:spPr bwMode="auto">
          <a:xfrm>
            <a:off x="6098892" y="2492376"/>
            <a:ext cx="4802404" cy="356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01053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FBA22494-19D3-4324-A9E1-22315BEB3A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111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7">
            <a:extLst>
              <a:ext uri="{FF2B5EF4-FFF2-40B4-BE49-F238E27FC236}">
                <a16:creationId xmlns:a16="http://schemas.microsoft.com/office/drawing/2014/main" id="{FABB624F-BF77-4AE1-B71D-2D681D4731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5A98BB-C884-4594-BDAF-29F4F139AA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166" r="15384"/>
          <a:stretch/>
        </p:blipFill>
        <p:spPr>
          <a:xfrm>
            <a:off x="-1" y="10"/>
            <a:ext cx="7370057" cy="68579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D6A22C0-F93B-44A4-BE10-81F9B07E3ED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474" r="9246" b="-2"/>
          <a:stretch/>
        </p:blipFill>
        <p:spPr>
          <a:xfrm>
            <a:off x="7370056" y="0"/>
            <a:ext cx="4806894" cy="345416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D6C0DEA-4049-4A03-9EE8-8636E1681940}"/>
              </a:ext>
            </a:extLst>
          </p:cNvPr>
          <p:cNvSpPr/>
          <p:nvPr/>
        </p:nvSpPr>
        <p:spPr>
          <a:xfrm>
            <a:off x="7608815" y="3850547"/>
            <a:ext cx="4169328" cy="14009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DB46ED-924A-4493-935D-6D1FFA38E374}"/>
              </a:ext>
            </a:extLst>
          </p:cNvPr>
          <p:cNvSpPr txBox="1"/>
          <p:nvPr/>
        </p:nvSpPr>
        <p:spPr>
          <a:xfrm>
            <a:off x="9160778" y="3850547"/>
            <a:ext cx="2080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Shim PS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38A1DCD-DF48-4114-B9DB-787733321B11}"/>
              </a:ext>
            </a:extLst>
          </p:cNvPr>
          <p:cNvSpPr/>
          <p:nvPr/>
        </p:nvSpPr>
        <p:spPr>
          <a:xfrm>
            <a:off x="7860485" y="4395831"/>
            <a:ext cx="1367406" cy="5620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E711E4-D7EF-4C1A-8614-02EA71DE12D1}"/>
              </a:ext>
            </a:extLst>
          </p:cNvPr>
          <p:cNvSpPr txBox="1"/>
          <p:nvPr/>
        </p:nvSpPr>
        <p:spPr>
          <a:xfrm>
            <a:off x="7927596" y="4513277"/>
            <a:ext cx="1233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Rear Panel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4690CF3-9F7B-4382-8AD1-52E60577E65F}"/>
              </a:ext>
            </a:extLst>
          </p:cNvPr>
          <p:cNvSpPr/>
          <p:nvPr/>
        </p:nvSpPr>
        <p:spPr>
          <a:xfrm>
            <a:off x="9819314" y="4395830"/>
            <a:ext cx="1367406" cy="5620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95EC73-11AF-483C-B740-F08E02327B2D}"/>
              </a:ext>
            </a:extLst>
          </p:cNvPr>
          <p:cNvSpPr txBox="1"/>
          <p:nvPr/>
        </p:nvSpPr>
        <p:spPr>
          <a:xfrm>
            <a:off x="9892882" y="4469127"/>
            <a:ext cx="1233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Relay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31CCC6-2C19-4704-986F-184E9D076EB6}"/>
              </a:ext>
            </a:extLst>
          </p:cNvPr>
          <p:cNvSpPr/>
          <p:nvPr/>
        </p:nvSpPr>
        <p:spPr>
          <a:xfrm>
            <a:off x="8632272" y="5840836"/>
            <a:ext cx="2114025" cy="9185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11E8B9-8BCB-4958-86DC-C4ECB2C4CC5A}"/>
              </a:ext>
            </a:extLst>
          </p:cNvPr>
          <p:cNvSpPr txBox="1"/>
          <p:nvPr/>
        </p:nvSpPr>
        <p:spPr>
          <a:xfrm>
            <a:off x="8892330" y="5931017"/>
            <a:ext cx="1610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Magnet PS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9864187-CDF3-4794-8006-7A4E4FA298A8}"/>
              </a:ext>
            </a:extLst>
          </p:cNvPr>
          <p:cNvCxnSpPr>
            <a:stCxn id="8" idx="3"/>
            <a:endCxn id="10" idx="1"/>
          </p:cNvCxnSpPr>
          <p:nvPr/>
        </p:nvCxnSpPr>
        <p:spPr>
          <a:xfrm flipV="1">
            <a:off x="9227891" y="4676862"/>
            <a:ext cx="591423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26FE4BA-5314-476C-A4AB-D0FD14785739}"/>
              </a:ext>
            </a:extLst>
          </p:cNvPr>
          <p:cNvCxnSpPr>
            <a:stCxn id="8" idx="2"/>
          </p:cNvCxnSpPr>
          <p:nvPr/>
        </p:nvCxnSpPr>
        <p:spPr>
          <a:xfrm>
            <a:off x="8544188" y="4957894"/>
            <a:ext cx="623047" cy="8829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81336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85EEB-47F1-4961-91D3-BBCF2D161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9752DD-D69D-4CBD-BC9B-F55012B35D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Restore the original connection + Relay</a:t>
            </a:r>
          </a:p>
          <a:p>
            <a:r>
              <a:rPr lang="en-US" dirty="0"/>
              <a:t>Connect the disconnect cable to make it look neat and clean</a:t>
            </a:r>
          </a:p>
          <a:p>
            <a:r>
              <a:rPr lang="en-US" dirty="0"/>
              <a:t>There are only two shims that we use</a:t>
            </a:r>
          </a:p>
          <a:p>
            <a:r>
              <a:rPr lang="en-US" dirty="0"/>
              <a:t>Don’t change the key</a:t>
            </a:r>
          </a:p>
        </p:txBody>
      </p:sp>
    </p:spTree>
    <p:extLst>
      <p:ext uri="{BB962C8B-B14F-4D97-AF65-F5344CB8AC3E}">
        <p14:creationId xmlns:p14="http://schemas.microsoft.com/office/powerpoint/2010/main" val="32647551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77935D8-5954-4185-8085-8275791DFC2A}"/>
              </a:ext>
            </a:extLst>
          </p:cNvPr>
          <p:cNvSpPr/>
          <p:nvPr/>
        </p:nvSpPr>
        <p:spPr>
          <a:xfrm>
            <a:off x="3514987" y="503339"/>
            <a:ext cx="4211274" cy="8556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46E45F-D1AA-4BC9-96E1-25A47763CCB8}"/>
              </a:ext>
            </a:extLst>
          </p:cNvPr>
          <p:cNvSpPr txBox="1"/>
          <p:nvPr/>
        </p:nvSpPr>
        <p:spPr>
          <a:xfrm>
            <a:off x="4823670" y="981512"/>
            <a:ext cx="461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75930D-807D-4626-9911-52CC4674F566}"/>
              </a:ext>
            </a:extLst>
          </p:cNvPr>
          <p:cNvSpPr txBox="1"/>
          <p:nvPr/>
        </p:nvSpPr>
        <p:spPr>
          <a:xfrm>
            <a:off x="5511567" y="991483"/>
            <a:ext cx="461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ABB600F-851A-445B-9AD3-D0061944A8AE}"/>
              </a:ext>
            </a:extLst>
          </p:cNvPr>
          <p:cNvSpPr/>
          <p:nvPr/>
        </p:nvSpPr>
        <p:spPr>
          <a:xfrm>
            <a:off x="3514987" y="3214382"/>
            <a:ext cx="4211274" cy="8556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8A5F30-6464-4C0A-BF29-39A373C4558B}"/>
              </a:ext>
            </a:extLst>
          </p:cNvPr>
          <p:cNvSpPr txBox="1"/>
          <p:nvPr/>
        </p:nvSpPr>
        <p:spPr>
          <a:xfrm>
            <a:off x="3741490" y="3523376"/>
            <a:ext cx="503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4C5E14-B509-4A07-8BA4-B3B8438E7B8E}"/>
              </a:ext>
            </a:extLst>
          </p:cNvPr>
          <p:cNvSpPr txBox="1"/>
          <p:nvPr/>
        </p:nvSpPr>
        <p:spPr>
          <a:xfrm>
            <a:off x="4714613" y="3523376"/>
            <a:ext cx="570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DE80B1A-CE75-4012-9C12-F344D39F49D0}"/>
              </a:ext>
            </a:extLst>
          </p:cNvPr>
          <p:cNvCxnSpPr/>
          <p:nvPr/>
        </p:nvCxnSpPr>
        <p:spPr>
          <a:xfrm>
            <a:off x="5058561" y="1359017"/>
            <a:ext cx="0" cy="18553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C2C43FC-F9A1-42D2-BE04-913AA5DC4162}"/>
              </a:ext>
            </a:extLst>
          </p:cNvPr>
          <p:cNvSpPr txBox="1"/>
          <p:nvPr/>
        </p:nvSpPr>
        <p:spPr>
          <a:xfrm>
            <a:off x="4874003" y="2281297"/>
            <a:ext cx="2852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White cable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D246793-8FDC-47C7-B8D3-002BB9997BA8}"/>
              </a:ext>
            </a:extLst>
          </p:cNvPr>
          <p:cNvCxnSpPr/>
          <p:nvPr/>
        </p:nvCxnSpPr>
        <p:spPr>
          <a:xfrm flipH="1">
            <a:off x="3984771" y="1166070"/>
            <a:ext cx="1644242" cy="20483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5052C82-3332-4C45-B1AF-EE9181E69D3D}"/>
              </a:ext>
            </a:extLst>
          </p:cNvPr>
          <p:cNvSpPr txBox="1"/>
          <p:nvPr/>
        </p:nvSpPr>
        <p:spPr>
          <a:xfrm>
            <a:off x="8011486" y="3338818"/>
            <a:ext cx="1954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Relay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625C579-57D9-4D93-9024-53412F9B04EE}"/>
              </a:ext>
            </a:extLst>
          </p:cNvPr>
          <p:cNvSpPr txBox="1"/>
          <p:nvPr/>
        </p:nvSpPr>
        <p:spPr>
          <a:xfrm>
            <a:off x="7877262" y="662730"/>
            <a:ext cx="2978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Shim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09AE798-1E45-4A03-AE8B-0088DF9857B5}"/>
              </a:ext>
            </a:extLst>
          </p:cNvPr>
          <p:cNvCxnSpPr>
            <a:cxnSpLocks/>
          </p:cNvCxnSpPr>
          <p:nvPr/>
        </p:nvCxnSpPr>
        <p:spPr>
          <a:xfrm>
            <a:off x="5058561" y="5150840"/>
            <a:ext cx="20973" cy="15194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9711B68-2212-4CE4-86F9-530B88CA8BA1}"/>
              </a:ext>
            </a:extLst>
          </p:cNvPr>
          <p:cNvCxnSpPr>
            <a:cxnSpLocks/>
          </p:cNvCxnSpPr>
          <p:nvPr/>
        </p:nvCxnSpPr>
        <p:spPr>
          <a:xfrm>
            <a:off x="5150840" y="5150840"/>
            <a:ext cx="62918" cy="14932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24DEC03-1322-465E-98FE-45FDF08FB0E4}"/>
              </a:ext>
            </a:extLst>
          </p:cNvPr>
          <p:cNvCxnSpPr>
            <a:cxnSpLocks/>
          </p:cNvCxnSpPr>
          <p:nvPr/>
        </p:nvCxnSpPr>
        <p:spPr>
          <a:xfrm>
            <a:off x="5285064" y="5177006"/>
            <a:ext cx="67112" cy="13747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F64739C-BBFC-4B87-93FA-E2F19003BB21}"/>
              </a:ext>
            </a:extLst>
          </p:cNvPr>
          <p:cNvCxnSpPr>
            <a:cxnSpLocks/>
          </p:cNvCxnSpPr>
          <p:nvPr/>
        </p:nvCxnSpPr>
        <p:spPr>
          <a:xfrm>
            <a:off x="5423482" y="5067949"/>
            <a:ext cx="88085" cy="15509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E0E3326-CD5B-4352-BFA4-666F921872D3}"/>
              </a:ext>
            </a:extLst>
          </p:cNvPr>
          <p:cNvCxnSpPr>
            <a:cxnSpLocks/>
          </p:cNvCxnSpPr>
          <p:nvPr/>
        </p:nvCxnSpPr>
        <p:spPr>
          <a:xfrm>
            <a:off x="4920143" y="5211560"/>
            <a:ext cx="25167" cy="14325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C368D38-348D-48E4-A679-DFCBAB8F034D}"/>
              </a:ext>
            </a:extLst>
          </p:cNvPr>
          <p:cNvCxnSpPr>
            <a:cxnSpLocks/>
          </p:cNvCxnSpPr>
          <p:nvPr/>
        </p:nvCxnSpPr>
        <p:spPr>
          <a:xfrm>
            <a:off x="5576582" y="5163922"/>
            <a:ext cx="33556" cy="14932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610EFCE8-02EF-444F-AEE5-5F140F3D0715}"/>
              </a:ext>
            </a:extLst>
          </p:cNvPr>
          <p:cNvSpPr txBox="1"/>
          <p:nvPr/>
        </p:nvSpPr>
        <p:spPr>
          <a:xfrm>
            <a:off x="6096000" y="5385732"/>
            <a:ext cx="1781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Black Cables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7C1F240-8F83-414F-9A45-D9470E75CAED}"/>
              </a:ext>
            </a:extLst>
          </p:cNvPr>
          <p:cNvCxnSpPr/>
          <p:nvPr/>
        </p:nvCxnSpPr>
        <p:spPr>
          <a:xfrm flipH="1" flipV="1">
            <a:off x="3816991" y="3214382"/>
            <a:ext cx="1103152" cy="19971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F665E48-C74D-4D6A-B970-F51D6F2EBB45}"/>
              </a:ext>
            </a:extLst>
          </p:cNvPr>
          <p:cNvCxnSpPr/>
          <p:nvPr/>
        </p:nvCxnSpPr>
        <p:spPr>
          <a:xfrm flipH="1" flipV="1">
            <a:off x="4823670" y="3214382"/>
            <a:ext cx="461394" cy="1949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F70E8F3F-E03A-444E-B798-27889AA127BB}"/>
              </a:ext>
            </a:extLst>
          </p:cNvPr>
          <p:cNvSpPr txBox="1"/>
          <p:nvPr/>
        </p:nvSpPr>
        <p:spPr>
          <a:xfrm>
            <a:off x="5050173" y="4173898"/>
            <a:ext cx="461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93549BA-2554-40F1-8F89-06CD1BD4F1BD}"/>
              </a:ext>
            </a:extLst>
          </p:cNvPr>
          <p:cNvSpPr txBox="1"/>
          <p:nvPr/>
        </p:nvSpPr>
        <p:spPr>
          <a:xfrm>
            <a:off x="3980577" y="4169487"/>
            <a:ext cx="461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ZY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D59E791-11C1-4E4E-9CCF-60C93A3B0A3F}"/>
              </a:ext>
            </a:extLst>
          </p:cNvPr>
          <p:cNvCxnSpPr>
            <a:stCxn id="40" idx="3"/>
          </p:cNvCxnSpPr>
          <p:nvPr/>
        </p:nvCxnSpPr>
        <p:spPr>
          <a:xfrm flipH="1">
            <a:off x="1786855" y="4354153"/>
            <a:ext cx="2655116" cy="14009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3E57B989-498C-4F90-8CD6-19495DD4F72B}"/>
              </a:ext>
            </a:extLst>
          </p:cNvPr>
          <p:cNvCxnSpPr/>
          <p:nvPr/>
        </p:nvCxnSpPr>
        <p:spPr>
          <a:xfrm flipH="1">
            <a:off x="1812022" y="4538819"/>
            <a:ext cx="3343012" cy="12478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8D744B04-F754-4D10-AFD6-5AAB4F121681}"/>
              </a:ext>
            </a:extLst>
          </p:cNvPr>
          <p:cNvSpPr txBox="1"/>
          <p:nvPr/>
        </p:nvSpPr>
        <p:spPr>
          <a:xfrm>
            <a:off x="1057013" y="5927820"/>
            <a:ext cx="2088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Cut to shorter length</a:t>
            </a:r>
          </a:p>
        </p:txBody>
      </p:sp>
    </p:spTree>
    <p:extLst>
      <p:ext uri="{BB962C8B-B14F-4D97-AF65-F5344CB8AC3E}">
        <p14:creationId xmlns:p14="http://schemas.microsoft.com/office/powerpoint/2010/main" val="36785357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743BD74-17C4-4932-A424-171C3CEB0F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4947" y="-106909"/>
            <a:ext cx="9153331" cy="678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F2469F6-053D-4561-9C24-B986D48CC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Testing the liquid nitrogen cable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EBC88AB-453C-475B-A180-98DE06C4E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34" y="1454850"/>
            <a:ext cx="5301775" cy="4351338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Get the Nitrogen cable (DB9 to 3 pin circular)</a:t>
            </a:r>
          </a:p>
          <a:p>
            <a:r>
              <a:rPr lang="en-US" sz="2000" dirty="0"/>
              <a:t>Have a look into the image about the circular-pin assignment for both probes on the top right and the DB9 assignment on the bottom right</a:t>
            </a:r>
          </a:p>
          <a:p>
            <a:r>
              <a:rPr lang="en-US" sz="2000" dirty="0"/>
              <a:t>Following the nitrogen probe assignment, Give the voltage difference between pin number 7 and pin number 4 to the DB9. For example, give 0 volt to pin number 7 and (0-12 V) to pin number </a:t>
            </a:r>
          </a:p>
          <a:p>
            <a:r>
              <a:rPr lang="en-US" sz="2000" dirty="0"/>
              <a:t>Read the output voltage on 3-pin circular</a:t>
            </a:r>
          </a:p>
          <a:p>
            <a:r>
              <a:rPr lang="en-US" sz="2000" dirty="0"/>
              <a:t>Give the 12 Voltage on DB9 pin number 8 (20mA maximum) </a:t>
            </a:r>
          </a:p>
          <a:p>
            <a:r>
              <a:rPr lang="en-US" sz="2000" dirty="0"/>
              <a:t>Read the output voltage on 3-pin circular</a:t>
            </a:r>
          </a:p>
          <a:p>
            <a:r>
              <a:rPr lang="en-US" sz="2000" dirty="0"/>
              <a:t>Redo the step but with the cable extension connected. This time give the voltage to the DB9 on the extension cable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15305CF-5371-4FEF-B91E-142BE95D32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9975" y="1454850"/>
            <a:ext cx="6052025" cy="2546444"/>
          </a:xfrm>
          <a:prstGeom prst="rect">
            <a:avLst/>
          </a:prstGeom>
        </p:spPr>
      </p:pic>
      <p:pic>
        <p:nvPicPr>
          <p:cNvPr id="1026" name="Picture 2" descr="All you have to learn about serial connector pinouts">
            <a:extLst>
              <a:ext uri="{FF2B5EF4-FFF2-40B4-BE49-F238E27FC236}">
                <a16:creationId xmlns:a16="http://schemas.microsoft.com/office/drawing/2014/main" id="{8EE851DC-E6FE-46DF-9E85-B062CF63AC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2248" y="4007294"/>
            <a:ext cx="4367478" cy="279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087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F2469F6-053D-4561-9C24-B986D48CC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Testing the liquid helium cable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EBC88AB-453C-475B-A180-98DE06C4E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580" y="1454849"/>
            <a:ext cx="5753446" cy="5038025"/>
          </a:xfrm>
        </p:spPr>
        <p:txBody>
          <a:bodyPr>
            <a:normAutofit/>
          </a:bodyPr>
          <a:lstStyle/>
          <a:p>
            <a:r>
              <a:rPr lang="en-US" sz="2000" dirty="0"/>
              <a:t>Get the Helium cable (DB9 to 9 pin circular)</a:t>
            </a:r>
          </a:p>
          <a:p>
            <a:r>
              <a:rPr lang="en-US" sz="2000" dirty="0"/>
              <a:t>Have a look into the image about the circular-pin assignment for both probes on the top right and the DB9 assignment on the bottom right</a:t>
            </a:r>
          </a:p>
          <a:p>
            <a:r>
              <a:rPr lang="en-US" sz="2000" dirty="0"/>
              <a:t>Following the helium probe assignment, Give the voltage difference between pin number 1 and pin number 2 to the DB9. For example, give VHIGH=3  volt to pin number 1 and VLOW=0  to pin number 2 </a:t>
            </a:r>
          </a:p>
          <a:p>
            <a:r>
              <a:rPr lang="en-US" sz="2000" dirty="0"/>
              <a:t>Read the corresponding output voltage on 9-pin circular</a:t>
            </a:r>
          </a:p>
          <a:p>
            <a:r>
              <a:rPr lang="en-US" sz="2000" dirty="0"/>
              <a:t>Redo the step but with the cable extension connected. This time give the voltage to the DB9 on the extension cable</a:t>
            </a:r>
          </a:p>
          <a:p>
            <a:r>
              <a:rPr lang="en-US" sz="2000" dirty="0">
                <a:solidFill>
                  <a:srgbClr val="0070C0"/>
                </a:solidFill>
              </a:rPr>
              <a:t>Additional: give the current to pin 6 &amp; 7 (</a:t>
            </a:r>
            <a:r>
              <a:rPr lang="en-US" sz="2000" dirty="0" err="1">
                <a:solidFill>
                  <a:srgbClr val="0070C0"/>
                </a:solidFill>
              </a:rPr>
              <a:t>Ihigh</a:t>
            </a:r>
            <a:r>
              <a:rPr lang="en-US" sz="2000" dirty="0">
                <a:solidFill>
                  <a:srgbClr val="0070C0"/>
                </a:solidFill>
              </a:rPr>
              <a:t> &amp; </a:t>
            </a:r>
            <a:r>
              <a:rPr lang="en-US" sz="2000" dirty="0" err="1">
                <a:solidFill>
                  <a:srgbClr val="0070C0"/>
                </a:solidFill>
              </a:rPr>
              <a:t>Ilow</a:t>
            </a:r>
            <a:r>
              <a:rPr lang="en-US" sz="2000" dirty="0">
                <a:solidFill>
                  <a:srgbClr val="0070C0"/>
                </a:solidFill>
              </a:rPr>
              <a:t>) but </a:t>
            </a:r>
            <a:r>
              <a:rPr lang="en-US" sz="2000">
                <a:solidFill>
                  <a:srgbClr val="0070C0"/>
                </a:solidFill>
              </a:rPr>
              <a:t>very small (max 10 mA)</a:t>
            </a:r>
          </a:p>
          <a:p>
            <a:endParaRPr lang="en-US" sz="2000" dirty="0">
              <a:solidFill>
                <a:srgbClr val="0070C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15305CF-5371-4FEF-B91E-142BE95D32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9975" y="1454850"/>
            <a:ext cx="6052025" cy="2546444"/>
          </a:xfrm>
          <a:prstGeom prst="rect">
            <a:avLst/>
          </a:prstGeom>
        </p:spPr>
      </p:pic>
      <p:pic>
        <p:nvPicPr>
          <p:cNvPr id="1026" name="Picture 2" descr="All you have to learn about serial connector pinouts">
            <a:extLst>
              <a:ext uri="{FF2B5EF4-FFF2-40B4-BE49-F238E27FC236}">
                <a16:creationId xmlns:a16="http://schemas.microsoft.com/office/drawing/2014/main" id="{8EE851DC-E6FE-46DF-9E85-B062CF63AC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2248" y="4007294"/>
            <a:ext cx="4367478" cy="279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464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76E31-775F-444F-811B-0D2EF4F0F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switch heater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BEDFA88-BB36-43E8-AE05-1041FABE3089}"/>
              </a:ext>
            </a:extLst>
          </p:cNvPr>
          <p:cNvSpPr/>
          <p:nvPr/>
        </p:nvSpPr>
        <p:spPr>
          <a:xfrm>
            <a:off x="1820411" y="1795244"/>
            <a:ext cx="2206305" cy="8976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BF9CB3-5944-4156-B9ED-132A7DD26A7A}"/>
              </a:ext>
            </a:extLst>
          </p:cNvPr>
          <p:cNvSpPr txBox="1"/>
          <p:nvPr/>
        </p:nvSpPr>
        <p:spPr>
          <a:xfrm>
            <a:off x="2172749" y="2021462"/>
            <a:ext cx="1518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Magnet Coils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B93954C-366E-4C68-B99A-DD32033F95A7}"/>
              </a:ext>
            </a:extLst>
          </p:cNvPr>
          <p:cNvSpPr/>
          <p:nvPr/>
        </p:nvSpPr>
        <p:spPr>
          <a:xfrm>
            <a:off x="1820411" y="5001237"/>
            <a:ext cx="2206305" cy="8976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0F1401-1FE8-4586-B8B9-2CEC39B7F8E1}"/>
              </a:ext>
            </a:extLst>
          </p:cNvPr>
          <p:cNvSpPr txBox="1"/>
          <p:nvPr/>
        </p:nvSpPr>
        <p:spPr>
          <a:xfrm>
            <a:off x="2073479" y="5265382"/>
            <a:ext cx="1518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Power-Supply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3895415-D24B-474E-A253-C8A03A866F65}"/>
              </a:ext>
            </a:extLst>
          </p:cNvPr>
          <p:cNvCxnSpPr>
            <a:stCxn id="5" idx="1"/>
          </p:cNvCxnSpPr>
          <p:nvPr/>
        </p:nvCxnSpPr>
        <p:spPr>
          <a:xfrm>
            <a:off x="2172749" y="2206128"/>
            <a:ext cx="0" cy="27948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F0ACB5C-9934-42A2-947D-979278CD8443}"/>
              </a:ext>
            </a:extLst>
          </p:cNvPr>
          <p:cNvCxnSpPr>
            <a:stCxn id="5" idx="3"/>
          </p:cNvCxnSpPr>
          <p:nvPr/>
        </p:nvCxnSpPr>
        <p:spPr>
          <a:xfrm>
            <a:off x="3691156" y="2206128"/>
            <a:ext cx="0" cy="27948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9C8E114-65EF-4FF1-977A-0499DE8E7420}"/>
              </a:ext>
            </a:extLst>
          </p:cNvPr>
          <p:cNvCxnSpPr/>
          <p:nvPr/>
        </p:nvCxnSpPr>
        <p:spPr>
          <a:xfrm>
            <a:off x="2172749" y="3179428"/>
            <a:ext cx="15184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AA74B78-FD1F-4B49-9681-DE187AEB8323}"/>
              </a:ext>
            </a:extLst>
          </p:cNvPr>
          <p:cNvSpPr txBox="1"/>
          <p:nvPr/>
        </p:nvSpPr>
        <p:spPr>
          <a:xfrm>
            <a:off x="2108462" y="3179428"/>
            <a:ext cx="17169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Heater off</a:t>
            </a:r>
          </a:p>
          <a:p>
            <a:r>
              <a:rPr lang="en-US" dirty="0"/>
              <a:t>Become superconductor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83F006E-38A5-4E6C-BAED-6327717791DB}"/>
              </a:ext>
            </a:extLst>
          </p:cNvPr>
          <p:cNvCxnSpPr/>
          <p:nvPr/>
        </p:nvCxnSpPr>
        <p:spPr>
          <a:xfrm flipV="1">
            <a:off x="2073479" y="3548760"/>
            <a:ext cx="0" cy="6960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42FFEFC-D785-4518-A544-0C34F004E6B7}"/>
              </a:ext>
            </a:extLst>
          </p:cNvPr>
          <p:cNvCxnSpPr/>
          <p:nvPr/>
        </p:nvCxnSpPr>
        <p:spPr>
          <a:xfrm>
            <a:off x="2348917" y="3045204"/>
            <a:ext cx="8389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C95CD0D-014A-426C-A730-02EBF66C0590}"/>
              </a:ext>
            </a:extLst>
          </p:cNvPr>
          <p:cNvCxnSpPr/>
          <p:nvPr/>
        </p:nvCxnSpPr>
        <p:spPr>
          <a:xfrm>
            <a:off x="3825380" y="3429000"/>
            <a:ext cx="0" cy="8158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2DB30475-E377-4CFC-A20F-F867B9877948}"/>
              </a:ext>
            </a:extLst>
          </p:cNvPr>
          <p:cNvSpPr/>
          <p:nvPr/>
        </p:nvSpPr>
        <p:spPr>
          <a:xfrm>
            <a:off x="6691619" y="1757317"/>
            <a:ext cx="2206305" cy="8976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0D3009D-DDB3-43EE-BA04-4B63B43F87CF}"/>
              </a:ext>
            </a:extLst>
          </p:cNvPr>
          <p:cNvSpPr/>
          <p:nvPr/>
        </p:nvSpPr>
        <p:spPr>
          <a:xfrm>
            <a:off x="6691619" y="5001237"/>
            <a:ext cx="2206305" cy="8976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20C54E7-41E3-4CBA-BB06-47C0175FA046}"/>
              </a:ext>
            </a:extLst>
          </p:cNvPr>
          <p:cNvSpPr txBox="1"/>
          <p:nvPr/>
        </p:nvSpPr>
        <p:spPr>
          <a:xfrm>
            <a:off x="7035567" y="2021462"/>
            <a:ext cx="1518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Magnet Coils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554692-4F2E-405B-B120-7E858AA37AC9}"/>
              </a:ext>
            </a:extLst>
          </p:cNvPr>
          <p:cNvSpPr txBox="1"/>
          <p:nvPr/>
        </p:nvSpPr>
        <p:spPr>
          <a:xfrm>
            <a:off x="7158606" y="5265382"/>
            <a:ext cx="1518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Power-Supply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36F4599-7035-47D2-8CBB-66EE1FA627E6}"/>
              </a:ext>
            </a:extLst>
          </p:cNvPr>
          <p:cNvCxnSpPr/>
          <p:nvPr/>
        </p:nvCxnSpPr>
        <p:spPr>
          <a:xfrm>
            <a:off x="7035567" y="2207526"/>
            <a:ext cx="0" cy="27948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81C00C6-8F21-4F60-BE26-FD2A1A0C7ADA}"/>
              </a:ext>
            </a:extLst>
          </p:cNvPr>
          <p:cNvCxnSpPr/>
          <p:nvPr/>
        </p:nvCxnSpPr>
        <p:spPr>
          <a:xfrm>
            <a:off x="8553974" y="2206128"/>
            <a:ext cx="0" cy="27948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5C4F88AB-4021-4D68-9021-662A0685BFD6}"/>
              </a:ext>
            </a:extLst>
          </p:cNvPr>
          <p:cNvSpPr txBox="1"/>
          <p:nvPr/>
        </p:nvSpPr>
        <p:spPr>
          <a:xfrm>
            <a:off x="7018789" y="3100966"/>
            <a:ext cx="17169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Heater On</a:t>
            </a:r>
          </a:p>
          <a:p>
            <a:r>
              <a:rPr lang="en-US" dirty="0"/>
              <a:t>Become conductor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FC2A537-14EA-4E35-97A0-302DEC1293E8}"/>
              </a:ext>
            </a:extLst>
          </p:cNvPr>
          <p:cNvCxnSpPr/>
          <p:nvPr/>
        </p:nvCxnSpPr>
        <p:spPr>
          <a:xfrm>
            <a:off x="7018789" y="3134522"/>
            <a:ext cx="15184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6AEB0C0-9F60-49EB-8038-39D1903E8E95}"/>
              </a:ext>
            </a:extLst>
          </p:cNvPr>
          <p:cNvCxnSpPr/>
          <p:nvPr/>
        </p:nvCxnSpPr>
        <p:spPr>
          <a:xfrm flipV="1">
            <a:off x="6912528" y="2692866"/>
            <a:ext cx="0" cy="10821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B6D259B-B22E-4322-B707-29F78693C042}"/>
              </a:ext>
            </a:extLst>
          </p:cNvPr>
          <p:cNvCxnSpPr/>
          <p:nvPr/>
        </p:nvCxnSpPr>
        <p:spPr>
          <a:xfrm>
            <a:off x="7052346" y="2021462"/>
            <a:ext cx="12583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88E60AB-24D3-43DD-A338-027F102125A7}"/>
              </a:ext>
            </a:extLst>
          </p:cNvPr>
          <p:cNvCxnSpPr/>
          <p:nvPr/>
        </p:nvCxnSpPr>
        <p:spPr>
          <a:xfrm>
            <a:off x="8677013" y="2692866"/>
            <a:ext cx="0" cy="12039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3634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EDBCBC3-31AA-41A5-8EA5-F703B0DE21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390" y="192947"/>
            <a:ext cx="6590385" cy="1132722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A23449D-AAFF-4BF4-AB56-8B502D6C6E15}"/>
              </a:ext>
            </a:extLst>
          </p:cNvPr>
          <p:cNvCxnSpPr/>
          <p:nvPr/>
        </p:nvCxnSpPr>
        <p:spPr>
          <a:xfrm>
            <a:off x="2811510" y="988677"/>
            <a:ext cx="38628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8BC62D2-AE67-4513-8E68-B0701FCC25BB}"/>
              </a:ext>
            </a:extLst>
          </p:cNvPr>
          <p:cNvCxnSpPr/>
          <p:nvPr/>
        </p:nvCxnSpPr>
        <p:spPr>
          <a:xfrm>
            <a:off x="536895" y="1241571"/>
            <a:ext cx="16442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AA99E6E-5C0D-4573-8032-F4289B0BD4F8}"/>
              </a:ext>
            </a:extLst>
          </p:cNvPr>
          <p:cNvSpPr txBox="1"/>
          <p:nvPr/>
        </p:nvSpPr>
        <p:spPr>
          <a:xfrm>
            <a:off x="7348756" y="192947"/>
            <a:ext cx="4454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main magnet Power Supply only provide the switch (connect or disconnect the circuit)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471F538-DAB3-4AC8-AF14-C979DD5A77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2275" y="1214307"/>
            <a:ext cx="4619625" cy="554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823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8" name="Rectangle 70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29" name="Group 72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1030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1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2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3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4" name="Rectangle 77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D36FC92-C561-4A4B-AE95-5155513CF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Outputs from the Back-Panel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37A3B-A76B-4166-8F04-0AAE465761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4904" y="2494450"/>
            <a:ext cx="4053545" cy="3563159"/>
          </a:xfrm>
        </p:spPr>
        <p:txBody>
          <a:bodyPr>
            <a:normAutofit/>
          </a:bodyPr>
          <a:lstStyle/>
          <a:p>
            <a:r>
              <a:rPr lang="en-US" sz="2400" dirty="0"/>
              <a:t>Main-Supply power (current)</a:t>
            </a:r>
          </a:p>
          <a:p>
            <a:r>
              <a:rPr lang="en-US" sz="2400" dirty="0"/>
              <a:t>10 switch-heaters for shim coils (z0, z1, </a:t>
            </a:r>
            <a:r>
              <a:rPr lang="en-US" sz="2400" dirty="0" err="1"/>
              <a:t>zy</a:t>
            </a:r>
            <a:r>
              <a:rPr lang="en-US" sz="2400" dirty="0"/>
              <a:t>, x, ….. )</a:t>
            </a:r>
          </a:p>
          <a:p>
            <a:r>
              <a:rPr lang="en-US" sz="2400" dirty="0"/>
              <a:t>Connection to Magnet power supply(?)</a:t>
            </a:r>
          </a:p>
        </p:txBody>
      </p:sp>
      <p:pic>
        <p:nvPicPr>
          <p:cNvPr id="1026" name="Picture 2" descr="Image preview">
            <a:extLst>
              <a:ext uri="{FF2B5EF4-FFF2-40B4-BE49-F238E27FC236}">
                <a16:creationId xmlns:a16="http://schemas.microsoft.com/office/drawing/2014/main" id="{247DCA0A-F0DB-406F-B21F-6DAB21C688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7"/>
          <a:stretch/>
        </p:blipFill>
        <p:spPr bwMode="auto">
          <a:xfrm>
            <a:off x="6098892" y="2492376"/>
            <a:ext cx="4802404" cy="356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8701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DD38EE57-B708-47C9-A4A4-E25F09FAB0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7A28182-58A5-4DBB-8F64-BD944BCA8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82" name="Freeform 44">
              <a:extLst>
                <a:ext uri="{FF2B5EF4-FFF2-40B4-BE49-F238E27FC236}">
                  <a16:creationId xmlns:a16="http://schemas.microsoft.com/office/drawing/2014/main" id="{E4A9080E-7BA6-45FC-8677-8B9D5F4DA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Freeform 45">
              <a:extLst>
                <a:ext uri="{FF2B5EF4-FFF2-40B4-BE49-F238E27FC236}">
                  <a16:creationId xmlns:a16="http://schemas.microsoft.com/office/drawing/2014/main" id="{2163D516-75D4-4DE0-AC27-63719125AE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Freeform 46">
              <a:extLst>
                <a:ext uri="{FF2B5EF4-FFF2-40B4-BE49-F238E27FC236}">
                  <a16:creationId xmlns:a16="http://schemas.microsoft.com/office/drawing/2014/main" id="{E74A26A5-C23A-46D4-B0FF-155FB38346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Freeform 47">
              <a:extLst>
                <a:ext uri="{FF2B5EF4-FFF2-40B4-BE49-F238E27FC236}">
                  <a16:creationId xmlns:a16="http://schemas.microsoft.com/office/drawing/2014/main" id="{08E0243F-1062-43C6-AD04-130DFF6684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94C5517B-1B0F-47AA-93A5-3671899698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D36FC92-C561-4A4B-AE95-5155513CF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Switch heater connections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37A3B-A76B-4166-8F04-0AAE465761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4904" y="2494450"/>
            <a:ext cx="4053545" cy="3563159"/>
          </a:xfrm>
        </p:spPr>
        <p:txBody>
          <a:bodyPr>
            <a:normAutofit/>
          </a:bodyPr>
          <a:lstStyle/>
          <a:p>
            <a:r>
              <a:rPr lang="en-US" sz="2400" dirty="0"/>
              <a:t>In my understanding, the (persistent) switch heater for the main magnet could be powered (&amp; controlled) by the Shim-power supply or directly from the magnet power supply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F38D6E-E59F-4D6B-8FC8-E3068D5AD9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3135" y="2543175"/>
            <a:ext cx="6288671" cy="2800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767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7">
            <a:extLst>
              <a:ext uri="{FF2B5EF4-FFF2-40B4-BE49-F238E27FC236}">
                <a16:creationId xmlns:a16="http://schemas.microsoft.com/office/drawing/2014/main" id="{FABB624F-BF77-4AE1-B71D-2D681D4731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5A98BB-C884-4594-BDAF-29F4F139AA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166" r="15384"/>
          <a:stretch/>
        </p:blipFill>
        <p:spPr>
          <a:xfrm>
            <a:off x="-1" y="10"/>
            <a:ext cx="7370057" cy="68579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EB95EE5-9032-4DAF-9A07-F18D4BF1DF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606" r="3" b="23190"/>
          <a:stretch/>
        </p:blipFill>
        <p:spPr>
          <a:xfrm>
            <a:off x="7534656" y="1"/>
            <a:ext cx="4657344" cy="334670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D6A22C0-F93B-44A4-BE10-81F9B07E3ED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474" r="9246" b="-2"/>
          <a:stretch/>
        </p:blipFill>
        <p:spPr>
          <a:xfrm>
            <a:off x="7534654" y="3511296"/>
            <a:ext cx="4657346" cy="334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917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8" name="Rectangle 70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29" name="Group 72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1030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1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2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3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4" name="Rectangle 77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D36FC92-C561-4A4B-AE95-5155513CF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Original connection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37A3B-A76B-4166-8F04-0AAE465761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4904" y="2494450"/>
            <a:ext cx="4053545" cy="3563159"/>
          </a:xfrm>
        </p:spPr>
        <p:txBody>
          <a:bodyPr>
            <a:normAutofit/>
          </a:bodyPr>
          <a:lstStyle/>
          <a:p>
            <a:r>
              <a:rPr lang="en-US" sz="2400" dirty="0"/>
              <a:t>Main supply (Brown &amp; Blue)</a:t>
            </a:r>
          </a:p>
          <a:p>
            <a:r>
              <a:rPr lang="en-US" sz="2400" dirty="0"/>
              <a:t>It seems that 4 shims are wired (x, y, z1, </a:t>
            </a:r>
            <a:r>
              <a:rPr lang="en-US" sz="2400" dirty="0" err="1"/>
              <a:t>zy</a:t>
            </a:r>
            <a:r>
              <a:rPr lang="en-US" sz="2400" dirty="0"/>
              <a:t>)</a:t>
            </a:r>
          </a:p>
          <a:p>
            <a:r>
              <a:rPr lang="en-US" sz="2400" dirty="0"/>
              <a:t>But are there only 2 which are energized? Are x &amp; y are wired but are they powered? See next slide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453DA4-A0F5-4484-8C76-439392D096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599" r="-2" b="-2"/>
          <a:stretch/>
        </p:blipFill>
        <p:spPr>
          <a:xfrm>
            <a:off x="5784031" y="2543175"/>
            <a:ext cx="5674897" cy="2789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444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10234</TotalTime>
  <Words>590</Words>
  <Application>Microsoft Office PowerPoint</Application>
  <PresentationFormat>Widescreen</PresentationFormat>
  <Paragraphs>64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1_Office Theme</vt:lpstr>
      <vt:lpstr>Testing the cable extension for the mercury ITC</vt:lpstr>
      <vt:lpstr>Testing the liquid nitrogen cable</vt:lpstr>
      <vt:lpstr>Testing the liquid helium cable</vt:lpstr>
      <vt:lpstr>What is switch heater</vt:lpstr>
      <vt:lpstr>PowerPoint Presentation</vt:lpstr>
      <vt:lpstr>Outputs from the Back-Panel</vt:lpstr>
      <vt:lpstr>Switch heater connections</vt:lpstr>
      <vt:lpstr>PowerPoint Presentation</vt:lpstr>
      <vt:lpstr>Original connection</vt:lpstr>
      <vt:lpstr>PowerPoint Presentation</vt:lpstr>
      <vt:lpstr>Relay connections</vt:lpstr>
      <vt:lpstr>PowerPoint Presentation</vt:lpstr>
      <vt:lpstr>PowerPoint Presentation</vt:lpstr>
      <vt:lpstr>Step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the cable extension for the mercury ITC</dc:title>
  <dc:creator>zulkaida akbar</dc:creator>
  <cp:lastModifiedBy>zulkaida akbar</cp:lastModifiedBy>
  <cp:revision>9</cp:revision>
  <dcterms:created xsi:type="dcterms:W3CDTF">2020-11-11T20:47:30Z</dcterms:created>
  <dcterms:modified xsi:type="dcterms:W3CDTF">2020-12-18T19:42:47Z</dcterms:modified>
</cp:coreProperties>
</file>