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62" r:id="rId5"/>
    <p:sldId id="263" r:id="rId6"/>
    <p:sldId id="264" r:id="rId7"/>
    <p:sldId id="265" r:id="rId8"/>
    <p:sldId id="319" r:id="rId9"/>
    <p:sldId id="321" r:id="rId10"/>
    <p:sldId id="325" r:id="rId11"/>
    <p:sldId id="326" r:id="rId12"/>
    <p:sldId id="327" r:id="rId13"/>
    <p:sldId id="328" r:id="rId14"/>
    <p:sldId id="329" r:id="rId15"/>
    <p:sldId id="330" r:id="rId16"/>
    <p:sldId id="33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8A8300-4276-4D3F-AFCE-693AE8F6E203}" type="datetimeFigureOut">
              <a:rPr lang="en-US" smtClean="0"/>
              <a:t>3/4/2021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D60DDF-76BB-4846-9594-9134CACEA0AA}" type="slidenum">
              <a:rPr lang="en-US" smtClean="0"/>
              <a:t>‹#›</a:t>
            </a:fld>
            <a:endParaRPr lang="en-US"/>
          </a:p>
        </p:txBody>
      </p:sp>
    </p:spTree>
    <p:extLst>
      <p:ext uri="{BB962C8B-B14F-4D97-AF65-F5344CB8AC3E}">
        <p14:creationId xmlns:p14="http://schemas.microsoft.com/office/powerpoint/2010/main" val="3899558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FFEB6-B245-442C-912B-2F3743EF9A4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63E477A-7C50-4357-8B45-C025A8710F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0E66FF8-CD8E-4F7E-A7FD-93C53D5F83FC}"/>
              </a:ext>
            </a:extLst>
          </p:cNvPr>
          <p:cNvSpPr>
            <a:spLocks noGrp="1"/>
          </p:cNvSpPr>
          <p:nvPr>
            <p:ph type="dt" sz="half" idx="10"/>
          </p:nvPr>
        </p:nvSpPr>
        <p:spPr/>
        <p:txBody>
          <a:bodyPr/>
          <a:lstStyle/>
          <a:p>
            <a:fld id="{8D8B22DF-3687-4D3B-9464-88504FD78D5A}" type="datetime1">
              <a:rPr lang="en-US" smtClean="0"/>
              <a:t>3/4/2021</a:t>
            </a:fld>
            <a:endParaRPr lang="en-US"/>
          </a:p>
        </p:txBody>
      </p:sp>
      <p:sp>
        <p:nvSpPr>
          <p:cNvPr id="5" name="Footer Placeholder 4">
            <a:extLst>
              <a:ext uri="{FF2B5EF4-FFF2-40B4-BE49-F238E27FC236}">
                <a16:creationId xmlns:a16="http://schemas.microsoft.com/office/drawing/2014/main" id="{4F36425C-3500-4810-9FA6-F20D3C4833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FA32C3-8BB9-4B17-9F64-56A7F232F958}"/>
              </a:ext>
            </a:extLst>
          </p:cNvPr>
          <p:cNvSpPr>
            <a:spLocks noGrp="1"/>
          </p:cNvSpPr>
          <p:nvPr>
            <p:ph type="sldNum" sz="quarter" idx="12"/>
          </p:nvPr>
        </p:nvSpPr>
        <p:spPr/>
        <p:txBody>
          <a:bodyPr/>
          <a:lstStyle/>
          <a:p>
            <a:fld id="{94ED595E-C6EF-426F-AC6C-268D199B6091}" type="slidenum">
              <a:rPr lang="en-US" smtClean="0"/>
              <a:t>‹#›</a:t>
            </a:fld>
            <a:endParaRPr lang="en-US"/>
          </a:p>
        </p:txBody>
      </p:sp>
    </p:spTree>
    <p:extLst>
      <p:ext uri="{BB962C8B-B14F-4D97-AF65-F5344CB8AC3E}">
        <p14:creationId xmlns:p14="http://schemas.microsoft.com/office/powerpoint/2010/main" val="2540478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73549-7EB6-4F80-B552-926D0FD0B88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E7B81D3-0ECC-4F19-8D49-5291D32717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A18382-C5DB-4DC5-BC14-30466DF34A61}"/>
              </a:ext>
            </a:extLst>
          </p:cNvPr>
          <p:cNvSpPr>
            <a:spLocks noGrp="1"/>
          </p:cNvSpPr>
          <p:nvPr>
            <p:ph type="dt" sz="half" idx="10"/>
          </p:nvPr>
        </p:nvSpPr>
        <p:spPr/>
        <p:txBody>
          <a:bodyPr/>
          <a:lstStyle/>
          <a:p>
            <a:fld id="{66B90BE3-D075-4543-8418-241614E161DC}" type="datetime1">
              <a:rPr lang="en-US" smtClean="0"/>
              <a:t>3/4/2021</a:t>
            </a:fld>
            <a:endParaRPr lang="en-US"/>
          </a:p>
        </p:txBody>
      </p:sp>
      <p:sp>
        <p:nvSpPr>
          <p:cNvPr id="5" name="Footer Placeholder 4">
            <a:extLst>
              <a:ext uri="{FF2B5EF4-FFF2-40B4-BE49-F238E27FC236}">
                <a16:creationId xmlns:a16="http://schemas.microsoft.com/office/drawing/2014/main" id="{D7CC69EA-4D4D-413D-ACA7-17C4658823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4C789D-6021-4635-A591-34DAAAA6D347}"/>
              </a:ext>
            </a:extLst>
          </p:cNvPr>
          <p:cNvSpPr>
            <a:spLocks noGrp="1"/>
          </p:cNvSpPr>
          <p:nvPr>
            <p:ph type="sldNum" sz="quarter" idx="12"/>
          </p:nvPr>
        </p:nvSpPr>
        <p:spPr/>
        <p:txBody>
          <a:bodyPr/>
          <a:lstStyle/>
          <a:p>
            <a:fld id="{94ED595E-C6EF-426F-AC6C-268D199B6091}" type="slidenum">
              <a:rPr lang="en-US" smtClean="0"/>
              <a:t>‹#›</a:t>
            </a:fld>
            <a:endParaRPr lang="en-US"/>
          </a:p>
        </p:txBody>
      </p:sp>
    </p:spTree>
    <p:extLst>
      <p:ext uri="{BB962C8B-B14F-4D97-AF65-F5344CB8AC3E}">
        <p14:creationId xmlns:p14="http://schemas.microsoft.com/office/powerpoint/2010/main" val="2796361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78FD356-DC9A-45E3-8045-228DEFC9251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4F7A5F1-BA90-48C5-86FB-8607C163065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E32D19-0DF6-4370-A7B5-952D19960D6B}"/>
              </a:ext>
            </a:extLst>
          </p:cNvPr>
          <p:cNvSpPr>
            <a:spLocks noGrp="1"/>
          </p:cNvSpPr>
          <p:nvPr>
            <p:ph type="dt" sz="half" idx="10"/>
          </p:nvPr>
        </p:nvSpPr>
        <p:spPr/>
        <p:txBody>
          <a:bodyPr/>
          <a:lstStyle/>
          <a:p>
            <a:fld id="{3E626A5C-9396-4522-90E1-56E995F9A91C}" type="datetime1">
              <a:rPr lang="en-US" smtClean="0"/>
              <a:t>3/4/2021</a:t>
            </a:fld>
            <a:endParaRPr lang="en-US"/>
          </a:p>
        </p:txBody>
      </p:sp>
      <p:sp>
        <p:nvSpPr>
          <p:cNvPr id="5" name="Footer Placeholder 4">
            <a:extLst>
              <a:ext uri="{FF2B5EF4-FFF2-40B4-BE49-F238E27FC236}">
                <a16:creationId xmlns:a16="http://schemas.microsoft.com/office/drawing/2014/main" id="{EB7A506D-7F78-4BDC-ABC2-29D3A16A7F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22A4B7-45D2-476D-BB0C-BBF99F9E8FFB}"/>
              </a:ext>
            </a:extLst>
          </p:cNvPr>
          <p:cNvSpPr>
            <a:spLocks noGrp="1"/>
          </p:cNvSpPr>
          <p:nvPr>
            <p:ph type="sldNum" sz="quarter" idx="12"/>
          </p:nvPr>
        </p:nvSpPr>
        <p:spPr/>
        <p:txBody>
          <a:bodyPr/>
          <a:lstStyle/>
          <a:p>
            <a:fld id="{94ED595E-C6EF-426F-AC6C-268D199B6091}" type="slidenum">
              <a:rPr lang="en-US" smtClean="0"/>
              <a:t>‹#›</a:t>
            </a:fld>
            <a:endParaRPr lang="en-US"/>
          </a:p>
        </p:txBody>
      </p:sp>
    </p:spTree>
    <p:extLst>
      <p:ext uri="{BB962C8B-B14F-4D97-AF65-F5344CB8AC3E}">
        <p14:creationId xmlns:p14="http://schemas.microsoft.com/office/powerpoint/2010/main" val="3836833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AC1A8-552A-4601-A4B6-C40A93241CE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B01BD6-347E-4572-B3BC-53921ED1ED8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C0DA5E-2C3D-4EF3-AD3C-BCD65A2CD9D5}"/>
              </a:ext>
            </a:extLst>
          </p:cNvPr>
          <p:cNvSpPr>
            <a:spLocks noGrp="1"/>
          </p:cNvSpPr>
          <p:nvPr>
            <p:ph type="dt" sz="half" idx="10"/>
          </p:nvPr>
        </p:nvSpPr>
        <p:spPr/>
        <p:txBody>
          <a:bodyPr/>
          <a:lstStyle/>
          <a:p>
            <a:fld id="{6968E3F7-C3C6-4A4D-AC04-251D9A822D90}" type="datetime1">
              <a:rPr lang="en-US" smtClean="0"/>
              <a:t>3/4/2021</a:t>
            </a:fld>
            <a:endParaRPr lang="en-US"/>
          </a:p>
        </p:txBody>
      </p:sp>
      <p:sp>
        <p:nvSpPr>
          <p:cNvPr id="5" name="Footer Placeholder 4">
            <a:extLst>
              <a:ext uri="{FF2B5EF4-FFF2-40B4-BE49-F238E27FC236}">
                <a16:creationId xmlns:a16="http://schemas.microsoft.com/office/drawing/2014/main" id="{74A5C62F-6065-4970-9FDF-52B3ECDF63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5FCA5C-87B7-4303-9521-B550B091C6FD}"/>
              </a:ext>
            </a:extLst>
          </p:cNvPr>
          <p:cNvSpPr>
            <a:spLocks noGrp="1"/>
          </p:cNvSpPr>
          <p:nvPr>
            <p:ph type="sldNum" sz="quarter" idx="12"/>
          </p:nvPr>
        </p:nvSpPr>
        <p:spPr/>
        <p:txBody>
          <a:bodyPr/>
          <a:lstStyle/>
          <a:p>
            <a:fld id="{94ED595E-C6EF-426F-AC6C-268D199B6091}" type="slidenum">
              <a:rPr lang="en-US" smtClean="0"/>
              <a:t>‹#›</a:t>
            </a:fld>
            <a:endParaRPr lang="en-US"/>
          </a:p>
        </p:txBody>
      </p:sp>
    </p:spTree>
    <p:extLst>
      <p:ext uri="{BB962C8B-B14F-4D97-AF65-F5344CB8AC3E}">
        <p14:creationId xmlns:p14="http://schemas.microsoft.com/office/powerpoint/2010/main" val="1841273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61498-C5EA-4FBF-9486-67E690FA087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2AAD213-31F6-4BBF-A0D9-0381F0453B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A5555A7-9D42-476D-91B7-86193175D935}"/>
              </a:ext>
            </a:extLst>
          </p:cNvPr>
          <p:cNvSpPr>
            <a:spLocks noGrp="1"/>
          </p:cNvSpPr>
          <p:nvPr>
            <p:ph type="dt" sz="half" idx="10"/>
          </p:nvPr>
        </p:nvSpPr>
        <p:spPr/>
        <p:txBody>
          <a:bodyPr/>
          <a:lstStyle/>
          <a:p>
            <a:fld id="{BD1C5CB7-DA85-43C5-BFC2-7AA491FA7EF6}" type="datetime1">
              <a:rPr lang="en-US" smtClean="0"/>
              <a:t>3/4/2021</a:t>
            </a:fld>
            <a:endParaRPr lang="en-US"/>
          </a:p>
        </p:txBody>
      </p:sp>
      <p:sp>
        <p:nvSpPr>
          <p:cNvPr id="5" name="Footer Placeholder 4">
            <a:extLst>
              <a:ext uri="{FF2B5EF4-FFF2-40B4-BE49-F238E27FC236}">
                <a16:creationId xmlns:a16="http://schemas.microsoft.com/office/drawing/2014/main" id="{35AD3853-A9B4-40DC-951B-0160C147FD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545EF3-5141-49F3-BEB5-E8641782735B}"/>
              </a:ext>
            </a:extLst>
          </p:cNvPr>
          <p:cNvSpPr>
            <a:spLocks noGrp="1"/>
          </p:cNvSpPr>
          <p:nvPr>
            <p:ph type="sldNum" sz="quarter" idx="12"/>
          </p:nvPr>
        </p:nvSpPr>
        <p:spPr/>
        <p:txBody>
          <a:bodyPr/>
          <a:lstStyle/>
          <a:p>
            <a:fld id="{94ED595E-C6EF-426F-AC6C-268D199B6091}" type="slidenum">
              <a:rPr lang="en-US" smtClean="0"/>
              <a:t>‹#›</a:t>
            </a:fld>
            <a:endParaRPr lang="en-US"/>
          </a:p>
        </p:txBody>
      </p:sp>
    </p:spTree>
    <p:extLst>
      <p:ext uri="{BB962C8B-B14F-4D97-AF65-F5344CB8AC3E}">
        <p14:creationId xmlns:p14="http://schemas.microsoft.com/office/powerpoint/2010/main" val="61025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E03BB-D71B-4911-BBE8-08FFC6BE46D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9719618-51BE-4821-BC6F-14E201F4033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7B1D36A-9B3A-4789-B08D-A59E90D33F9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038AAAB-0720-453E-991A-C5D8DE99043C}"/>
              </a:ext>
            </a:extLst>
          </p:cNvPr>
          <p:cNvSpPr>
            <a:spLocks noGrp="1"/>
          </p:cNvSpPr>
          <p:nvPr>
            <p:ph type="dt" sz="half" idx="10"/>
          </p:nvPr>
        </p:nvSpPr>
        <p:spPr/>
        <p:txBody>
          <a:bodyPr/>
          <a:lstStyle/>
          <a:p>
            <a:fld id="{5479B2CC-AA3D-4A52-B716-2420D25297F3}" type="datetime1">
              <a:rPr lang="en-US" smtClean="0"/>
              <a:t>3/4/2021</a:t>
            </a:fld>
            <a:endParaRPr lang="en-US"/>
          </a:p>
        </p:txBody>
      </p:sp>
      <p:sp>
        <p:nvSpPr>
          <p:cNvPr id="6" name="Footer Placeholder 5">
            <a:extLst>
              <a:ext uri="{FF2B5EF4-FFF2-40B4-BE49-F238E27FC236}">
                <a16:creationId xmlns:a16="http://schemas.microsoft.com/office/drawing/2014/main" id="{CE8DC2B9-74E4-4254-AB81-892E6027D5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65045D-1DAF-41FF-BAFD-F527F9139B02}"/>
              </a:ext>
            </a:extLst>
          </p:cNvPr>
          <p:cNvSpPr>
            <a:spLocks noGrp="1"/>
          </p:cNvSpPr>
          <p:nvPr>
            <p:ph type="sldNum" sz="quarter" idx="12"/>
          </p:nvPr>
        </p:nvSpPr>
        <p:spPr/>
        <p:txBody>
          <a:bodyPr/>
          <a:lstStyle/>
          <a:p>
            <a:fld id="{94ED595E-C6EF-426F-AC6C-268D199B6091}" type="slidenum">
              <a:rPr lang="en-US" smtClean="0"/>
              <a:t>‹#›</a:t>
            </a:fld>
            <a:endParaRPr lang="en-US"/>
          </a:p>
        </p:txBody>
      </p:sp>
    </p:spTree>
    <p:extLst>
      <p:ext uri="{BB962C8B-B14F-4D97-AF65-F5344CB8AC3E}">
        <p14:creationId xmlns:p14="http://schemas.microsoft.com/office/powerpoint/2010/main" val="913154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1B66B-DD86-4E2E-8615-5AC52B87FDD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D933FE4-FFF0-4852-8C0C-C5FC908E4A1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C78733D-9EDC-4EC5-8D3E-69ED6A9F83E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82A8437-85F4-447C-938E-89E8F3EDFC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74FEEB6-E37B-4A3E-BE3B-E5CCABF4776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87A3B8-F39B-40FF-BBEA-824AF66B2AE2}"/>
              </a:ext>
            </a:extLst>
          </p:cNvPr>
          <p:cNvSpPr>
            <a:spLocks noGrp="1"/>
          </p:cNvSpPr>
          <p:nvPr>
            <p:ph type="dt" sz="half" idx="10"/>
          </p:nvPr>
        </p:nvSpPr>
        <p:spPr/>
        <p:txBody>
          <a:bodyPr/>
          <a:lstStyle/>
          <a:p>
            <a:fld id="{34F48B42-1099-42EC-A505-C92AC7FDDED1}" type="datetime1">
              <a:rPr lang="en-US" smtClean="0"/>
              <a:t>3/4/2021</a:t>
            </a:fld>
            <a:endParaRPr lang="en-US"/>
          </a:p>
        </p:txBody>
      </p:sp>
      <p:sp>
        <p:nvSpPr>
          <p:cNvPr id="8" name="Footer Placeholder 7">
            <a:extLst>
              <a:ext uri="{FF2B5EF4-FFF2-40B4-BE49-F238E27FC236}">
                <a16:creationId xmlns:a16="http://schemas.microsoft.com/office/drawing/2014/main" id="{606DAEBE-FA69-4FD7-8AEE-25EE46C6635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71EDB3C-BEAE-423A-8884-5D2FB10A5BFE}"/>
              </a:ext>
            </a:extLst>
          </p:cNvPr>
          <p:cNvSpPr>
            <a:spLocks noGrp="1"/>
          </p:cNvSpPr>
          <p:nvPr>
            <p:ph type="sldNum" sz="quarter" idx="12"/>
          </p:nvPr>
        </p:nvSpPr>
        <p:spPr/>
        <p:txBody>
          <a:bodyPr/>
          <a:lstStyle/>
          <a:p>
            <a:fld id="{94ED595E-C6EF-426F-AC6C-268D199B6091}" type="slidenum">
              <a:rPr lang="en-US" smtClean="0"/>
              <a:t>‹#›</a:t>
            </a:fld>
            <a:endParaRPr lang="en-US"/>
          </a:p>
        </p:txBody>
      </p:sp>
    </p:spTree>
    <p:extLst>
      <p:ext uri="{BB962C8B-B14F-4D97-AF65-F5344CB8AC3E}">
        <p14:creationId xmlns:p14="http://schemas.microsoft.com/office/powerpoint/2010/main" val="966241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DE45A-9977-4515-BBFE-730C3E1A379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B56327D-F375-46B0-BC0F-C2AFCBA1521D}"/>
              </a:ext>
            </a:extLst>
          </p:cNvPr>
          <p:cNvSpPr>
            <a:spLocks noGrp="1"/>
          </p:cNvSpPr>
          <p:nvPr>
            <p:ph type="dt" sz="half" idx="10"/>
          </p:nvPr>
        </p:nvSpPr>
        <p:spPr/>
        <p:txBody>
          <a:bodyPr/>
          <a:lstStyle/>
          <a:p>
            <a:fld id="{D1EBE579-CC51-43CF-AA57-57A1DF1D8E06}" type="datetime1">
              <a:rPr lang="en-US" smtClean="0"/>
              <a:t>3/4/2021</a:t>
            </a:fld>
            <a:endParaRPr lang="en-US"/>
          </a:p>
        </p:txBody>
      </p:sp>
      <p:sp>
        <p:nvSpPr>
          <p:cNvPr id="4" name="Footer Placeholder 3">
            <a:extLst>
              <a:ext uri="{FF2B5EF4-FFF2-40B4-BE49-F238E27FC236}">
                <a16:creationId xmlns:a16="http://schemas.microsoft.com/office/drawing/2014/main" id="{0C96C71D-9AE3-4931-9514-94749E3C91B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F28B5D-5C33-43FE-984E-98D59CAB7F11}"/>
              </a:ext>
            </a:extLst>
          </p:cNvPr>
          <p:cNvSpPr>
            <a:spLocks noGrp="1"/>
          </p:cNvSpPr>
          <p:nvPr>
            <p:ph type="sldNum" sz="quarter" idx="12"/>
          </p:nvPr>
        </p:nvSpPr>
        <p:spPr/>
        <p:txBody>
          <a:bodyPr/>
          <a:lstStyle/>
          <a:p>
            <a:fld id="{94ED595E-C6EF-426F-AC6C-268D199B6091}" type="slidenum">
              <a:rPr lang="en-US" smtClean="0"/>
              <a:t>‹#›</a:t>
            </a:fld>
            <a:endParaRPr lang="en-US"/>
          </a:p>
        </p:txBody>
      </p:sp>
    </p:spTree>
    <p:extLst>
      <p:ext uri="{BB962C8B-B14F-4D97-AF65-F5344CB8AC3E}">
        <p14:creationId xmlns:p14="http://schemas.microsoft.com/office/powerpoint/2010/main" val="263748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93593A-A8E1-4CA4-A752-AC48C28B4FBE}"/>
              </a:ext>
            </a:extLst>
          </p:cNvPr>
          <p:cNvSpPr>
            <a:spLocks noGrp="1"/>
          </p:cNvSpPr>
          <p:nvPr>
            <p:ph type="dt" sz="half" idx="10"/>
          </p:nvPr>
        </p:nvSpPr>
        <p:spPr/>
        <p:txBody>
          <a:bodyPr/>
          <a:lstStyle/>
          <a:p>
            <a:fld id="{E95C576F-F2FF-48A1-B0FE-5302DC3292DD}" type="datetime1">
              <a:rPr lang="en-US" smtClean="0"/>
              <a:t>3/4/2021</a:t>
            </a:fld>
            <a:endParaRPr lang="en-US"/>
          </a:p>
        </p:txBody>
      </p:sp>
      <p:sp>
        <p:nvSpPr>
          <p:cNvPr id="3" name="Footer Placeholder 2">
            <a:extLst>
              <a:ext uri="{FF2B5EF4-FFF2-40B4-BE49-F238E27FC236}">
                <a16:creationId xmlns:a16="http://schemas.microsoft.com/office/drawing/2014/main" id="{A8ABC0BA-9A29-4C7D-951E-2884D60949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6413C2B-E1D6-4DF5-83B0-FF6927573A98}"/>
              </a:ext>
            </a:extLst>
          </p:cNvPr>
          <p:cNvSpPr>
            <a:spLocks noGrp="1"/>
          </p:cNvSpPr>
          <p:nvPr>
            <p:ph type="sldNum" sz="quarter" idx="12"/>
          </p:nvPr>
        </p:nvSpPr>
        <p:spPr/>
        <p:txBody>
          <a:bodyPr/>
          <a:lstStyle/>
          <a:p>
            <a:fld id="{94ED595E-C6EF-426F-AC6C-268D199B6091}" type="slidenum">
              <a:rPr lang="en-US" smtClean="0"/>
              <a:t>‹#›</a:t>
            </a:fld>
            <a:endParaRPr lang="en-US"/>
          </a:p>
        </p:txBody>
      </p:sp>
    </p:spTree>
    <p:extLst>
      <p:ext uri="{BB962C8B-B14F-4D97-AF65-F5344CB8AC3E}">
        <p14:creationId xmlns:p14="http://schemas.microsoft.com/office/powerpoint/2010/main" val="2485691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10AD7-698D-484D-BE22-CC32D7E01C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19A983A-70B3-4935-9F10-32A304677CD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FB80ADC-967D-420D-B36A-8D85B5A713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0111CF-ECF1-4270-9D96-6C3B73C54444}"/>
              </a:ext>
            </a:extLst>
          </p:cNvPr>
          <p:cNvSpPr>
            <a:spLocks noGrp="1"/>
          </p:cNvSpPr>
          <p:nvPr>
            <p:ph type="dt" sz="half" idx="10"/>
          </p:nvPr>
        </p:nvSpPr>
        <p:spPr/>
        <p:txBody>
          <a:bodyPr/>
          <a:lstStyle/>
          <a:p>
            <a:fld id="{B4C8196C-775C-4942-9F96-99669E8F7A19}" type="datetime1">
              <a:rPr lang="en-US" smtClean="0"/>
              <a:t>3/4/2021</a:t>
            </a:fld>
            <a:endParaRPr lang="en-US"/>
          </a:p>
        </p:txBody>
      </p:sp>
      <p:sp>
        <p:nvSpPr>
          <p:cNvPr id="6" name="Footer Placeholder 5">
            <a:extLst>
              <a:ext uri="{FF2B5EF4-FFF2-40B4-BE49-F238E27FC236}">
                <a16:creationId xmlns:a16="http://schemas.microsoft.com/office/drawing/2014/main" id="{70270081-D55B-458A-A8F3-067E54662B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4E3BBC-D689-4F5F-887B-2215185CFBCB}"/>
              </a:ext>
            </a:extLst>
          </p:cNvPr>
          <p:cNvSpPr>
            <a:spLocks noGrp="1"/>
          </p:cNvSpPr>
          <p:nvPr>
            <p:ph type="sldNum" sz="quarter" idx="12"/>
          </p:nvPr>
        </p:nvSpPr>
        <p:spPr/>
        <p:txBody>
          <a:bodyPr/>
          <a:lstStyle/>
          <a:p>
            <a:fld id="{94ED595E-C6EF-426F-AC6C-268D199B6091}" type="slidenum">
              <a:rPr lang="en-US" smtClean="0"/>
              <a:t>‹#›</a:t>
            </a:fld>
            <a:endParaRPr lang="en-US"/>
          </a:p>
        </p:txBody>
      </p:sp>
    </p:spTree>
    <p:extLst>
      <p:ext uri="{BB962C8B-B14F-4D97-AF65-F5344CB8AC3E}">
        <p14:creationId xmlns:p14="http://schemas.microsoft.com/office/powerpoint/2010/main" val="3435950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48A69C-4A31-4D26-9F0E-F79D9CB4B8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4346108-D5D3-441F-A8BE-EB4CC540B7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9EA1F97-5FC9-434D-AF21-9820243C9A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374279-F094-4630-8C2C-9F7709466241}"/>
              </a:ext>
            </a:extLst>
          </p:cNvPr>
          <p:cNvSpPr>
            <a:spLocks noGrp="1"/>
          </p:cNvSpPr>
          <p:nvPr>
            <p:ph type="dt" sz="half" idx="10"/>
          </p:nvPr>
        </p:nvSpPr>
        <p:spPr/>
        <p:txBody>
          <a:bodyPr/>
          <a:lstStyle/>
          <a:p>
            <a:fld id="{DB3BDD8A-277A-40FE-AFC2-50ADEF5D2EEC}" type="datetime1">
              <a:rPr lang="en-US" smtClean="0"/>
              <a:t>3/4/2021</a:t>
            </a:fld>
            <a:endParaRPr lang="en-US"/>
          </a:p>
        </p:txBody>
      </p:sp>
      <p:sp>
        <p:nvSpPr>
          <p:cNvPr id="6" name="Footer Placeholder 5">
            <a:extLst>
              <a:ext uri="{FF2B5EF4-FFF2-40B4-BE49-F238E27FC236}">
                <a16:creationId xmlns:a16="http://schemas.microsoft.com/office/drawing/2014/main" id="{66CF7195-C1FB-44D2-B7D4-DB93A359C7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270D7C-AA97-4C62-9607-BE4EBED4905E}"/>
              </a:ext>
            </a:extLst>
          </p:cNvPr>
          <p:cNvSpPr>
            <a:spLocks noGrp="1"/>
          </p:cNvSpPr>
          <p:nvPr>
            <p:ph type="sldNum" sz="quarter" idx="12"/>
          </p:nvPr>
        </p:nvSpPr>
        <p:spPr/>
        <p:txBody>
          <a:bodyPr/>
          <a:lstStyle/>
          <a:p>
            <a:fld id="{94ED595E-C6EF-426F-AC6C-268D199B6091}" type="slidenum">
              <a:rPr lang="en-US" smtClean="0"/>
              <a:t>‹#›</a:t>
            </a:fld>
            <a:endParaRPr lang="en-US"/>
          </a:p>
        </p:txBody>
      </p:sp>
    </p:spTree>
    <p:extLst>
      <p:ext uri="{BB962C8B-B14F-4D97-AF65-F5344CB8AC3E}">
        <p14:creationId xmlns:p14="http://schemas.microsoft.com/office/powerpoint/2010/main" val="4098555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0AE48FD-A8D3-42D8-86F1-8352017A11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226E9B1-3A58-475F-A786-501195588B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2F9B68-73BB-4112-B893-8A159CA18F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026F0E-4233-4E41-94EB-1DC3B93043A6}" type="datetime1">
              <a:rPr lang="en-US" smtClean="0"/>
              <a:t>3/4/2021</a:t>
            </a:fld>
            <a:endParaRPr lang="en-US"/>
          </a:p>
        </p:txBody>
      </p:sp>
      <p:sp>
        <p:nvSpPr>
          <p:cNvPr id="5" name="Footer Placeholder 4">
            <a:extLst>
              <a:ext uri="{FF2B5EF4-FFF2-40B4-BE49-F238E27FC236}">
                <a16:creationId xmlns:a16="http://schemas.microsoft.com/office/drawing/2014/main" id="{17EE9B3B-FF02-44DE-B5DB-B540EDE1D65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E6E56EF-BE13-4C34-9580-91E804616E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ED595E-C6EF-426F-AC6C-268D199B6091}" type="slidenum">
              <a:rPr lang="en-US" smtClean="0"/>
              <a:t>‹#›</a:t>
            </a:fld>
            <a:endParaRPr lang="en-US"/>
          </a:p>
        </p:txBody>
      </p:sp>
    </p:spTree>
    <p:extLst>
      <p:ext uri="{BB962C8B-B14F-4D97-AF65-F5344CB8AC3E}">
        <p14:creationId xmlns:p14="http://schemas.microsoft.com/office/powerpoint/2010/main" val="4226168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emf"/><Relationship Id="rId7" Type="http://schemas.openxmlformats.org/officeDocument/2006/relationships/image" Target="../media/image7.emf"/><Relationship Id="rId12" Type="http://schemas.openxmlformats.org/officeDocument/2006/relationships/image" Target="../media/image12.pn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6.emf"/><Relationship Id="rId11" Type="http://schemas.openxmlformats.org/officeDocument/2006/relationships/image" Target="../media/image11.png"/><Relationship Id="rId5" Type="http://schemas.openxmlformats.org/officeDocument/2006/relationships/image" Target="../media/image5.emf"/><Relationship Id="rId10" Type="http://schemas.openxmlformats.org/officeDocument/2006/relationships/image" Target="../media/image10.png"/><Relationship Id="rId4" Type="http://schemas.openxmlformats.org/officeDocument/2006/relationships/image" Target="../media/image4.emf"/><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96BA094F-41C7-4C9E-A468-9C2ECFBCC85F}"/>
              </a:ext>
            </a:extLst>
          </p:cNvPr>
          <p:cNvSpPr>
            <a:spLocks noGrp="1"/>
          </p:cNvSpPr>
          <p:nvPr>
            <p:ph type="ctrTitle"/>
          </p:nvPr>
        </p:nvSpPr>
        <p:spPr>
          <a:xfrm>
            <a:off x="3045368" y="2043663"/>
            <a:ext cx="6105194" cy="2031055"/>
          </a:xfrm>
        </p:spPr>
        <p:txBody>
          <a:bodyPr>
            <a:normAutofit/>
          </a:bodyPr>
          <a:lstStyle/>
          <a:p>
            <a:r>
              <a:rPr lang="en-US">
                <a:solidFill>
                  <a:srgbClr val="FFFFFF"/>
                </a:solidFill>
              </a:rPr>
              <a:t>Magnet Rack &amp; Cryo Rack</a:t>
            </a:r>
            <a:endParaRPr lang="en-US" dirty="0">
              <a:solidFill>
                <a:srgbClr val="FFFFFF"/>
              </a:solidFill>
            </a:endParaRPr>
          </a:p>
        </p:txBody>
      </p:sp>
      <p:sp>
        <p:nvSpPr>
          <p:cNvPr id="3" name="Subtitle 2">
            <a:extLst>
              <a:ext uri="{FF2B5EF4-FFF2-40B4-BE49-F238E27FC236}">
                <a16:creationId xmlns:a16="http://schemas.microsoft.com/office/drawing/2014/main" id="{1B61E9CF-187D-45CD-8E75-C20E452A65F3}"/>
              </a:ext>
            </a:extLst>
          </p:cNvPr>
          <p:cNvSpPr>
            <a:spLocks noGrp="1"/>
          </p:cNvSpPr>
          <p:nvPr>
            <p:ph type="subTitle" idx="1"/>
          </p:nvPr>
        </p:nvSpPr>
        <p:spPr>
          <a:xfrm>
            <a:off x="3045368" y="4074718"/>
            <a:ext cx="6105194" cy="682079"/>
          </a:xfrm>
        </p:spPr>
        <p:txBody>
          <a:bodyPr>
            <a:normAutofit/>
          </a:bodyPr>
          <a:lstStyle/>
          <a:p>
            <a:r>
              <a:rPr lang="en-US" dirty="0">
                <a:solidFill>
                  <a:srgbClr val="FFFFFF"/>
                </a:solidFill>
              </a:rPr>
              <a:t>ORC Update – 3/4/2021</a:t>
            </a:r>
          </a:p>
        </p:txBody>
      </p:sp>
      <p:sp>
        <p:nvSpPr>
          <p:cNvPr id="4" name="Slide Number Placeholder 3">
            <a:extLst>
              <a:ext uri="{FF2B5EF4-FFF2-40B4-BE49-F238E27FC236}">
                <a16:creationId xmlns:a16="http://schemas.microsoft.com/office/drawing/2014/main" id="{FB0FC481-E309-43A5-A086-5EFD7E81D5FB}"/>
              </a:ext>
            </a:extLst>
          </p:cNvPr>
          <p:cNvSpPr>
            <a:spLocks noGrp="1"/>
          </p:cNvSpPr>
          <p:nvPr>
            <p:ph type="sldNum" sz="quarter" idx="12"/>
          </p:nvPr>
        </p:nvSpPr>
        <p:spPr/>
        <p:txBody>
          <a:bodyPr/>
          <a:lstStyle/>
          <a:p>
            <a:fld id="{94ED595E-C6EF-426F-AC6C-268D199B6091}" type="slidenum">
              <a:rPr lang="en-US" smtClean="0"/>
              <a:t>1</a:t>
            </a:fld>
            <a:endParaRPr lang="en-US"/>
          </a:p>
        </p:txBody>
      </p:sp>
    </p:spTree>
    <p:extLst>
      <p:ext uri="{BB962C8B-B14F-4D97-AF65-F5344CB8AC3E}">
        <p14:creationId xmlns:p14="http://schemas.microsoft.com/office/powerpoint/2010/main" val="40934317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B96EE4E0-8D37-4CA7-B431-837AA70B9DD6}"/>
              </a:ext>
            </a:extLst>
          </p:cNvPr>
          <p:cNvGraphicFramePr>
            <a:graphicFrameLocks noGrp="1"/>
          </p:cNvGraphicFramePr>
          <p:nvPr/>
        </p:nvGraphicFramePr>
        <p:xfrm>
          <a:off x="454870" y="427838"/>
          <a:ext cx="10585043" cy="4305918"/>
        </p:xfrm>
        <a:graphic>
          <a:graphicData uri="http://schemas.openxmlformats.org/drawingml/2006/table">
            <a:tbl>
              <a:tblPr firstRow="1" bandRow="1">
                <a:tableStyleId>{5C22544A-7EE6-4342-B048-85BDC9FD1C3A}</a:tableStyleId>
              </a:tblPr>
              <a:tblGrid>
                <a:gridCol w="1679960">
                  <a:extLst>
                    <a:ext uri="{9D8B030D-6E8A-4147-A177-3AD203B41FA5}">
                      <a16:colId xmlns:a16="http://schemas.microsoft.com/office/drawing/2014/main" val="2870521307"/>
                    </a:ext>
                  </a:extLst>
                </a:gridCol>
                <a:gridCol w="1536283">
                  <a:extLst>
                    <a:ext uri="{9D8B030D-6E8A-4147-A177-3AD203B41FA5}">
                      <a16:colId xmlns:a16="http://schemas.microsoft.com/office/drawing/2014/main" val="2212927525"/>
                    </a:ext>
                  </a:extLst>
                </a:gridCol>
                <a:gridCol w="1842200">
                  <a:extLst>
                    <a:ext uri="{9D8B030D-6E8A-4147-A177-3AD203B41FA5}">
                      <a16:colId xmlns:a16="http://schemas.microsoft.com/office/drawing/2014/main" val="3936905461"/>
                    </a:ext>
                  </a:extLst>
                </a:gridCol>
                <a:gridCol w="1842200">
                  <a:extLst>
                    <a:ext uri="{9D8B030D-6E8A-4147-A177-3AD203B41FA5}">
                      <a16:colId xmlns:a16="http://schemas.microsoft.com/office/drawing/2014/main" val="3117142608"/>
                    </a:ext>
                  </a:extLst>
                </a:gridCol>
                <a:gridCol w="1842200">
                  <a:extLst>
                    <a:ext uri="{9D8B030D-6E8A-4147-A177-3AD203B41FA5}">
                      <a16:colId xmlns:a16="http://schemas.microsoft.com/office/drawing/2014/main" val="487455927"/>
                    </a:ext>
                  </a:extLst>
                </a:gridCol>
                <a:gridCol w="1842200">
                  <a:extLst>
                    <a:ext uri="{9D8B030D-6E8A-4147-A177-3AD203B41FA5}">
                      <a16:colId xmlns:a16="http://schemas.microsoft.com/office/drawing/2014/main" val="2407664305"/>
                    </a:ext>
                  </a:extLst>
                </a:gridCol>
              </a:tblGrid>
              <a:tr h="368506">
                <a:tc>
                  <a:txBody>
                    <a:bodyPr/>
                    <a:lstStyle/>
                    <a:p>
                      <a:r>
                        <a:rPr lang="en-US" dirty="0"/>
                        <a:t>Microwave system</a:t>
                      </a:r>
                    </a:p>
                  </a:txBody>
                  <a:tcPr/>
                </a:tc>
                <a:tc>
                  <a:txBody>
                    <a:bodyPr/>
                    <a:lstStyle/>
                    <a:p>
                      <a:r>
                        <a:rPr lang="en-US" dirty="0"/>
                        <a:t>Max Power (Watt)</a:t>
                      </a:r>
                    </a:p>
                  </a:txBody>
                  <a:tcPr/>
                </a:tc>
                <a:tc>
                  <a:txBody>
                    <a:bodyPr/>
                    <a:lstStyle/>
                    <a:p>
                      <a:r>
                        <a:rPr lang="en-US" dirty="0"/>
                        <a:t>Max Current (Amp)</a:t>
                      </a:r>
                    </a:p>
                  </a:txBody>
                  <a:tcPr/>
                </a:tc>
                <a:tc>
                  <a:txBody>
                    <a:bodyPr/>
                    <a:lstStyle/>
                    <a:p>
                      <a:r>
                        <a:rPr lang="en-US" dirty="0"/>
                        <a:t>Work with 120 VAC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Work with 240 VAC</a:t>
                      </a:r>
                    </a:p>
                  </a:txBody>
                  <a:tcPr/>
                </a:tc>
                <a:tc>
                  <a:txBody>
                    <a:bodyPr/>
                    <a:lstStyle/>
                    <a:p>
                      <a:r>
                        <a:rPr lang="en-US" dirty="0"/>
                        <a:t>Need Neutral?</a:t>
                      </a:r>
                    </a:p>
                  </a:txBody>
                  <a:tcPr/>
                </a:tc>
                <a:extLst>
                  <a:ext uri="{0D108BD9-81ED-4DB2-BD59-A6C34878D82A}">
                    <a16:rowId xmlns:a16="http://schemas.microsoft.com/office/drawing/2014/main" val="4092882856"/>
                  </a:ext>
                </a:extLst>
              </a:tr>
              <a:tr h="368506">
                <a:tc>
                  <a:txBody>
                    <a:bodyPr/>
                    <a:lstStyle/>
                    <a:p>
                      <a:r>
                        <a:rPr lang="en-US" dirty="0"/>
                        <a:t>CPI Power Supply</a:t>
                      </a:r>
                    </a:p>
                  </a:txBody>
                  <a:tcPr/>
                </a:tc>
                <a:tc>
                  <a:txBody>
                    <a:bodyPr/>
                    <a:lstStyle/>
                    <a:p>
                      <a:r>
                        <a:rPr lang="en-US" dirty="0"/>
                        <a:t>1650</a:t>
                      </a:r>
                    </a:p>
                  </a:txBody>
                  <a:tcPr/>
                </a:tc>
                <a:tc>
                  <a:txBody>
                    <a:bodyPr/>
                    <a:lstStyle/>
                    <a:p>
                      <a:r>
                        <a:rPr lang="en-US" dirty="0"/>
                        <a:t>8</a:t>
                      </a:r>
                    </a:p>
                  </a:txBody>
                  <a:tcPr/>
                </a:tc>
                <a:tc>
                  <a:txBody>
                    <a:bodyPr/>
                    <a:lstStyle/>
                    <a:p>
                      <a:r>
                        <a:rPr lang="en-US" dirty="0"/>
                        <a:t>NO</a:t>
                      </a:r>
                    </a:p>
                  </a:txBody>
                  <a:tcPr/>
                </a:tc>
                <a:tc>
                  <a:txBody>
                    <a:bodyPr/>
                    <a:lstStyle/>
                    <a:p>
                      <a:r>
                        <a:rPr lang="en-US" dirty="0"/>
                        <a:t>YES</a:t>
                      </a:r>
                    </a:p>
                  </a:txBody>
                  <a:tcPr/>
                </a:tc>
                <a:tc>
                  <a:txBody>
                    <a:bodyPr/>
                    <a:lstStyle/>
                    <a:p>
                      <a:r>
                        <a:rPr lang="en-US" dirty="0"/>
                        <a:t>NO</a:t>
                      </a:r>
                    </a:p>
                  </a:txBody>
                  <a:tcPr/>
                </a:tc>
                <a:extLst>
                  <a:ext uri="{0D108BD9-81ED-4DB2-BD59-A6C34878D82A}">
                    <a16:rowId xmlns:a16="http://schemas.microsoft.com/office/drawing/2014/main" val="3559127271"/>
                  </a:ext>
                </a:extLst>
              </a:tr>
              <a:tr h="3685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Power measurement</a:t>
                      </a:r>
                    </a:p>
                  </a:txBody>
                  <a:tcPr/>
                </a:tc>
                <a:tc>
                  <a:txBody>
                    <a:bodyPr/>
                    <a:lstStyle/>
                    <a:p>
                      <a:r>
                        <a:rPr lang="en-US" dirty="0"/>
                        <a:t>104</a:t>
                      </a:r>
                    </a:p>
                  </a:txBody>
                  <a:tcPr/>
                </a:tc>
                <a:tc>
                  <a:txBody>
                    <a:bodyPr/>
                    <a:lstStyle/>
                    <a:p>
                      <a:r>
                        <a:rPr lang="en-US" dirty="0"/>
                        <a:t>0.5</a:t>
                      </a:r>
                    </a:p>
                  </a:txBody>
                  <a:tcPr/>
                </a:tc>
                <a:tc>
                  <a:txBody>
                    <a:bodyPr/>
                    <a:lstStyle/>
                    <a:p>
                      <a:r>
                        <a:rPr lang="en-US" dirty="0"/>
                        <a:t>YES</a:t>
                      </a:r>
                    </a:p>
                  </a:txBody>
                  <a:tcPr/>
                </a:tc>
                <a:tc>
                  <a:txBody>
                    <a:bodyPr/>
                    <a:lstStyle/>
                    <a:p>
                      <a:r>
                        <a:rPr lang="en-US" dirty="0"/>
                        <a:t>NO</a:t>
                      </a:r>
                    </a:p>
                  </a:txBody>
                  <a:tcPr/>
                </a:tc>
                <a:tc>
                  <a:txBody>
                    <a:bodyPr/>
                    <a:lstStyle/>
                    <a:p>
                      <a:r>
                        <a:rPr lang="en-US" dirty="0"/>
                        <a:t>YES</a:t>
                      </a:r>
                    </a:p>
                  </a:txBody>
                  <a:tcPr/>
                </a:tc>
                <a:extLst>
                  <a:ext uri="{0D108BD9-81ED-4DB2-BD59-A6C34878D82A}">
                    <a16:rowId xmlns:a16="http://schemas.microsoft.com/office/drawing/2014/main" val="3478771133"/>
                  </a:ext>
                </a:extLst>
              </a:tr>
              <a:tr h="3685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EIP freq. counter</a:t>
                      </a:r>
                    </a:p>
                  </a:txBody>
                  <a:tcPr/>
                </a:tc>
                <a:tc>
                  <a:txBody>
                    <a:bodyPr/>
                    <a:lstStyle/>
                    <a:p>
                      <a:r>
                        <a:rPr lang="en-US" dirty="0"/>
                        <a:t>100</a:t>
                      </a:r>
                    </a:p>
                  </a:txBody>
                  <a:tcPr/>
                </a:tc>
                <a:tc>
                  <a:txBody>
                    <a:bodyPr/>
                    <a:lstStyle/>
                    <a:p>
                      <a:r>
                        <a:rPr lang="en-US" dirty="0"/>
                        <a:t>0.48</a:t>
                      </a:r>
                    </a:p>
                  </a:txBody>
                  <a:tcPr/>
                </a:tc>
                <a:tc>
                  <a:txBody>
                    <a:bodyPr/>
                    <a:lstStyle/>
                    <a:p>
                      <a:r>
                        <a:rPr lang="en-US" dirty="0"/>
                        <a:t>YES</a:t>
                      </a:r>
                    </a:p>
                  </a:txBody>
                  <a:tcPr/>
                </a:tc>
                <a:tc>
                  <a:txBody>
                    <a:bodyPr/>
                    <a:lstStyle/>
                    <a:p>
                      <a:r>
                        <a:rPr lang="en-US" dirty="0"/>
                        <a:t>YES</a:t>
                      </a:r>
                    </a:p>
                  </a:txBody>
                  <a:tcPr/>
                </a:tc>
                <a:tc>
                  <a:txBody>
                    <a:bodyPr/>
                    <a:lstStyle/>
                    <a:p>
                      <a:r>
                        <a:rPr lang="en-US" dirty="0"/>
                        <a:t>YES</a:t>
                      </a:r>
                    </a:p>
                  </a:txBody>
                  <a:tcPr/>
                </a:tc>
                <a:extLst>
                  <a:ext uri="{0D108BD9-81ED-4DB2-BD59-A6C34878D82A}">
                    <a16:rowId xmlns:a16="http://schemas.microsoft.com/office/drawing/2014/main" val="2595101844"/>
                  </a:ext>
                </a:extLst>
              </a:tr>
              <a:tr h="368506">
                <a:tc>
                  <a:txBody>
                    <a:bodyPr/>
                    <a:lstStyle/>
                    <a:p>
                      <a:r>
                        <a:rPr lang="en-US" dirty="0"/>
                        <a:t>DC Power supply</a:t>
                      </a:r>
                    </a:p>
                  </a:txBody>
                  <a:tcPr/>
                </a:tc>
                <a:tc>
                  <a:txBody>
                    <a:bodyPr/>
                    <a:lstStyle/>
                    <a:p>
                      <a:r>
                        <a:rPr lang="en-US" dirty="0"/>
                        <a:t>220</a:t>
                      </a:r>
                    </a:p>
                  </a:txBody>
                  <a:tcPr/>
                </a:tc>
                <a:tc>
                  <a:txBody>
                    <a:bodyPr/>
                    <a:lstStyle/>
                    <a:p>
                      <a:r>
                        <a:rPr lang="en-US" dirty="0"/>
                        <a:t>1.8</a:t>
                      </a:r>
                    </a:p>
                  </a:txBody>
                  <a:tcPr/>
                </a:tc>
                <a:tc>
                  <a:txBody>
                    <a:bodyPr/>
                    <a:lstStyle/>
                    <a:p>
                      <a:r>
                        <a:rPr lang="en-US" dirty="0"/>
                        <a:t>YES</a:t>
                      </a:r>
                    </a:p>
                  </a:txBody>
                  <a:tcPr/>
                </a:tc>
                <a:tc>
                  <a:txBody>
                    <a:bodyPr/>
                    <a:lstStyle/>
                    <a:p>
                      <a:r>
                        <a:rPr lang="en-US" dirty="0"/>
                        <a:t>NO</a:t>
                      </a:r>
                    </a:p>
                  </a:txBody>
                  <a:tcPr/>
                </a:tc>
                <a:tc>
                  <a:txBody>
                    <a:bodyPr/>
                    <a:lstStyle/>
                    <a:p>
                      <a:r>
                        <a:rPr lang="en-US" dirty="0"/>
                        <a:t>YES</a:t>
                      </a:r>
                    </a:p>
                  </a:txBody>
                  <a:tcPr/>
                </a:tc>
                <a:extLst>
                  <a:ext uri="{0D108BD9-81ED-4DB2-BD59-A6C34878D82A}">
                    <a16:rowId xmlns:a16="http://schemas.microsoft.com/office/drawing/2014/main" val="893560578"/>
                  </a:ext>
                </a:extLst>
              </a:tr>
              <a:tr h="368506">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202991652"/>
                  </a:ext>
                </a:extLst>
              </a:tr>
              <a:tr h="368506">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176173548"/>
                  </a:ext>
                </a:extLst>
              </a:tr>
              <a:tr h="368506">
                <a:tc>
                  <a:txBody>
                    <a:bodyPr/>
                    <a:lstStyle/>
                    <a:p>
                      <a:r>
                        <a:rPr lang="en-US" dirty="0"/>
                        <a:t>TOTAL</a:t>
                      </a:r>
                    </a:p>
                  </a:txBody>
                  <a:tcPr/>
                </a:tc>
                <a:tc>
                  <a:txBody>
                    <a:bodyPr/>
                    <a:lstStyle/>
                    <a:p>
                      <a:r>
                        <a:rPr lang="en-US" dirty="0"/>
                        <a:t>2074</a:t>
                      </a:r>
                    </a:p>
                  </a:txBody>
                  <a:tcPr/>
                </a:tc>
                <a:tc>
                  <a:txBody>
                    <a:bodyPr/>
                    <a:lstStyle/>
                    <a:p>
                      <a:r>
                        <a:rPr lang="en-US" dirty="0"/>
                        <a:t>10.78</a:t>
                      </a:r>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53719751"/>
                  </a:ext>
                </a:extLst>
              </a:tr>
            </a:tbl>
          </a:graphicData>
        </a:graphic>
      </p:graphicFrame>
      <p:sp>
        <p:nvSpPr>
          <p:cNvPr id="3" name="Slide Number Placeholder 2">
            <a:extLst>
              <a:ext uri="{FF2B5EF4-FFF2-40B4-BE49-F238E27FC236}">
                <a16:creationId xmlns:a16="http://schemas.microsoft.com/office/drawing/2014/main" id="{E505EEEC-8A73-4C41-B355-2CF530FC1C1B}"/>
              </a:ext>
            </a:extLst>
          </p:cNvPr>
          <p:cNvSpPr>
            <a:spLocks noGrp="1"/>
          </p:cNvSpPr>
          <p:nvPr>
            <p:ph type="sldNum" sz="quarter" idx="12"/>
          </p:nvPr>
        </p:nvSpPr>
        <p:spPr/>
        <p:txBody>
          <a:bodyPr/>
          <a:lstStyle/>
          <a:p>
            <a:fld id="{94ED595E-C6EF-426F-AC6C-268D199B6091}" type="slidenum">
              <a:rPr lang="en-US" smtClean="0"/>
              <a:t>10</a:t>
            </a:fld>
            <a:endParaRPr lang="en-US"/>
          </a:p>
        </p:txBody>
      </p:sp>
    </p:spTree>
    <p:extLst>
      <p:ext uri="{BB962C8B-B14F-4D97-AF65-F5344CB8AC3E}">
        <p14:creationId xmlns:p14="http://schemas.microsoft.com/office/powerpoint/2010/main" val="2582277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B96EE4E0-8D37-4CA7-B431-837AA70B9DD6}"/>
              </a:ext>
            </a:extLst>
          </p:cNvPr>
          <p:cNvGraphicFramePr>
            <a:graphicFrameLocks noGrp="1"/>
          </p:cNvGraphicFramePr>
          <p:nvPr/>
        </p:nvGraphicFramePr>
        <p:xfrm>
          <a:off x="454869" y="427838"/>
          <a:ext cx="10526321" cy="4499782"/>
        </p:xfrm>
        <a:graphic>
          <a:graphicData uri="http://schemas.openxmlformats.org/drawingml/2006/table">
            <a:tbl>
              <a:tblPr firstRow="1" bandRow="1">
                <a:tableStyleId>{5C22544A-7EE6-4342-B048-85BDC9FD1C3A}</a:tableStyleId>
              </a:tblPr>
              <a:tblGrid>
                <a:gridCol w="1670641">
                  <a:extLst>
                    <a:ext uri="{9D8B030D-6E8A-4147-A177-3AD203B41FA5}">
                      <a16:colId xmlns:a16="http://schemas.microsoft.com/office/drawing/2014/main" val="2870521307"/>
                    </a:ext>
                  </a:extLst>
                </a:gridCol>
                <a:gridCol w="1527760">
                  <a:extLst>
                    <a:ext uri="{9D8B030D-6E8A-4147-A177-3AD203B41FA5}">
                      <a16:colId xmlns:a16="http://schemas.microsoft.com/office/drawing/2014/main" val="2212927525"/>
                    </a:ext>
                  </a:extLst>
                </a:gridCol>
                <a:gridCol w="1831980">
                  <a:extLst>
                    <a:ext uri="{9D8B030D-6E8A-4147-A177-3AD203B41FA5}">
                      <a16:colId xmlns:a16="http://schemas.microsoft.com/office/drawing/2014/main" val="3936905461"/>
                    </a:ext>
                  </a:extLst>
                </a:gridCol>
                <a:gridCol w="1831980">
                  <a:extLst>
                    <a:ext uri="{9D8B030D-6E8A-4147-A177-3AD203B41FA5}">
                      <a16:colId xmlns:a16="http://schemas.microsoft.com/office/drawing/2014/main" val="3062525936"/>
                    </a:ext>
                  </a:extLst>
                </a:gridCol>
                <a:gridCol w="1831980">
                  <a:extLst>
                    <a:ext uri="{9D8B030D-6E8A-4147-A177-3AD203B41FA5}">
                      <a16:colId xmlns:a16="http://schemas.microsoft.com/office/drawing/2014/main" val="4149555594"/>
                    </a:ext>
                  </a:extLst>
                </a:gridCol>
                <a:gridCol w="1831980">
                  <a:extLst>
                    <a:ext uri="{9D8B030D-6E8A-4147-A177-3AD203B41FA5}">
                      <a16:colId xmlns:a16="http://schemas.microsoft.com/office/drawing/2014/main" val="1632634617"/>
                    </a:ext>
                  </a:extLst>
                </a:gridCol>
              </a:tblGrid>
              <a:tr h="368506">
                <a:tc>
                  <a:txBody>
                    <a:bodyPr/>
                    <a:lstStyle/>
                    <a:p>
                      <a:r>
                        <a:rPr lang="en-US" dirty="0"/>
                        <a:t>Slow Control</a:t>
                      </a:r>
                    </a:p>
                  </a:txBody>
                  <a:tcPr/>
                </a:tc>
                <a:tc>
                  <a:txBody>
                    <a:bodyPr/>
                    <a:lstStyle/>
                    <a:p>
                      <a:r>
                        <a:rPr lang="en-US" dirty="0"/>
                        <a:t>Max Power (Watt)</a:t>
                      </a:r>
                    </a:p>
                  </a:txBody>
                  <a:tcPr/>
                </a:tc>
                <a:tc>
                  <a:txBody>
                    <a:bodyPr/>
                    <a:lstStyle/>
                    <a:p>
                      <a:r>
                        <a:rPr lang="en-US" dirty="0"/>
                        <a:t>Max Current (Amp)</a:t>
                      </a:r>
                    </a:p>
                  </a:txBody>
                  <a:tcPr/>
                </a:tc>
                <a:tc>
                  <a:txBody>
                    <a:bodyPr/>
                    <a:lstStyle/>
                    <a:p>
                      <a:r>
                        <a:rPr lang="en-US" dirty="0"/>
                        <a:t>Work with 120 VAC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Work with 240 VAC</a:t>
                      </a:r>
                    </a:p>
                  </a:txBody>
                  <a:tcPr/>
                </a:tc>
                <a:tc>
                  <a:txBody>
                    <a:bodyPr/>
                    <a:lstStyle/>
                    <a:p>
                      <a:r>
                        <a:rPr lang="en-US" dirty="0"/>
                        <a:t>Need Neutral?</a:t>
                      </a:r>
                    </a:p>
                  </a:txBody>
                  <a:tcPr/>
                </a:tc>
                <a:extLst>
                  <a:ext uri="{0D108BD9-81ED-4DB2-BD59-A6C34878D82A}">
                    <a16:rowId xmlns:a16="http://schemas.microsoft.com/office/drawing/2014/main" val="4092882856"/>
                  </a:ext>
                </a:extLst>
              </a:tr>
              <a:tr h="368506">
                <a:tc>
                  <a:txBody>
                    <a:bodyPr/>
                    <a:lstStyle/>
                    <a:p>
                      <a:r>
                        <a:rPr lang="en-US" dirty="0"/>
                        <a:t>USB to Ethernet </a:t>
                      </a:r>
                    </a:p>
                  </a:txBody>
                  <a:tcPr/>
                </a:tc>
                <a:tc>
                  <a:txBody>
                    <a:bodyPr/>
                    <a:lstStyle/>
                    <a:p>
                      <a:r>
                        <a:rPr lang="en-US" dirty="0"/>
                        <a:t>10</a:t>
                      </a:r>
                    </a:p>
                  </a:txBody>
                  <a:tcPr/>
                </a:tc>
                <a:tc>
                  <a:txBody>
                    <a:bodyPr/>
                    <a:lstStyle/>
                    <a:p>
                      <a:r>
                        <a:rPr lang="en-US" dirty="0"/>
                        <a:t>0.4</a:t>
                      </a:r>
                    </a:p>
                  </a:txBody>
                  <a:tcPr/>
                </a:tc>
                <a:tc>
                  <a:txBody>
                    <a:bodyPr/>
                    <a:lstStyle/>
                    <a:p>
                      <a:r>
                        <a:rPr lang="en-US" dirty="0"/>
                        <a:t>YES</a:t>
                      </a:r>
                    </a:p>
                  </a:txBody>
                  <a:tcPr/>
                </a:tc>
                <a:tc>
                  <a:txBody>
                    <a:bodyPr/>
                    <a:lstStyle/>
                    <a:p>
                      <a:r>
                        <a:rPr lang="en-US" dirty="0"/>
                        <a:t>NO</a:t>
                      </a:r>
                    </a:p>
                  </a:txBody>
                  <a:tcPr/>
                </a:tc>
                <a:tc>
                  <a:txBody>
                    <a:bodyPr/>
                    <a:lstStyle/>
                    <a:p>
                      <a:r>
                        <a:rPr lang="en-US" dirty="0"/>
                        <a:t>YES</a:t>
                      </a:r>
                    </a:p>
                  </a:txBody>
                  <a:tcPr/>
                </a:tc>
                <a:extLst>
                  <a:ext uri="{0D108BD9-81ED-4DB2-BD59-A6C34878D82A}">
                    <a16:rowId xmlns:a16="http://schemas.microsoft.com/office/drawing/2014/main" val="3559127271"/>
                  </a:ext>
                </a:extLst>
              </a:tr>
              <a:tr h="368506">
                <a:tc>
                  <a:txBody>
                    <a:bodyPr/>
                    <a:lstStyle/>
                    <a:p>
                      <a:r>
                        <a:rPr lang="en-US" dirty="0"/>
                        <a:t>USB to Ethernet </a:t>
                      </a:r>
                    </a:p>
                  </a:txBody>
                  <a:tcPr/>
                </a:tc>
                <a:tc>
                  <a:txBody>
                    <a:bodyPr/>
                    <a:lstStyle/>
                    <a:p>
                      <a:r>
                        <a:rPr lang="en-US" dirty="0"/>
                        <a:t>10</a:t>
                      </a:r>
                    </a:p>
                  </a:txBody>
                  <a:tcPr/>
                </a:tc>
                <a:tc>
                  <a:txBody>
                    <a:bodyPr/>
                    <a:lstStyle/>
                    <a:p>
                      <a:r>
                        <a:rPr lang="en-US" dirty="0"/>
                        <a:t>0.4</a:t>
                      </a:r>
                    </a:p>
                  </a:txBody>
                  <a:tcPr/>
                </a:tc>
                <a:tc>
                  <a:txBody>
                    <a:bodyPr/>
                    <a:lstStyle/>
                    <a:p>
                      <a:r>
                        <a:rPr lang="en-US" dirty="0"/>
                        <a:t>YES</a:t>
                      </a:r>
                    </a:p>
                  </a:txBody>
                  <a:tcPr/>
                </a:tc>
                <a:tc>
                  <a:txBody>
                    <a:bodyPr/>
                    <a:lstStyle/>
                    <a:p>
                      <a:r>
                        <a:rPr lang="en-US" dirty="0"/>
                        <a:t>NO</a:t>
                      </a:r>
                    </a:p>
                  </a:txBody>
                  <a:tcPr/>
                </a:tc>
                <a:tc>
                  <a:txBody>
                    <a:bodyPr/>
                    <a:lstStyle/>
                    <a:p>
                      <a:r>
                        <a:rPr lang="en-US" dirty="0"/>
                        <a:t>YES</a:t>
                      </a:r>
                    </a:p>
                  </a:txBody>
                  <a:tcPr/>
                </a:tc>
                <a:extLst>
                  <a:ext uri="{0D108BD9-81ED-4DB2-BD59-A6C34878D82A}">
                    <a16:rowId xmlns:a16="http://schemas.microsoft.com/office/drawing/2014/main" val="3478771133"/>
                  </a:ext>
                </a:extLst>
              </a:tr>
              <a:tr h="368506">
                <a:tc>
                  <a:txBody>
                    <a:bodyPr/>
                    <a:lstStyle/>
                    <a:p>
                      <a:r>
                        <a:rPr lang="en-US" dirty="0"/>
                        <a:t>USB to Ethernet </a:t>
                      </a:r>
                    </a:p>
                  </a:txBody>
                  <a:tcPr/>
                </a:tc>
                <a:tc>
                  <a:txBody>
                    <a:bodyPr/>
                    <a:lstStyle/>
                    <a:p>
                      <a:r>
                        <a:rPr lang="en-US" dirty="0"/>
                        <a:t>10</a:t>
                      </a:r>
                    </a:p>
                  </a:txBody>
                  <a:tcPr/>
                </a:tc>
                <a:tc>
                  <a:txBody>
                    <a:bodyPr/>
                    <a:lstStyle/>
                    <a:p>
                      <a:r>
                        <a:rPr lang="en-US" dirty="0"/>
                        <a:t>0.4</a:t>
                      </a:r>
                    </a:p>
                  </a:txBody>
                  <a:tcPr/>
                </a:tc>
                <a:tc>
                  <a:txBody>
                    <a:bodyPr/>
                    <a:lstStyle/>
                    <a:p>
                      <a:r>
                        <a:rPr lang="en-US" dirty="0"/>
                        <a:t>YES</a:t>
                      </a:r>
                    </a:p>
                  </a:txBody>
                  <a:tcPr/>
                </a:tc>
                <a:tc>
                  <a:txBody>
                    <a:bodyPr/>
                    <a:lstStyle/>
                    <a:p>
                      <a:r>
                        <a:rPr lang="en-US" dirty="0"/>
                        <a:t>NO</a:t>
                      </a:r>
                    </a:p>
                  </a:txBody>
                  <a:tcPr/>
                </a:tc>
                <a:tc>
                  <a:txBody>
                    <a:bodyPr/>
                    <a:lstStyle/>
                    <a:p>
                      <a:r>
                        <a:rPr lang="en-US" dirty="0"/>
                        <a:t>YES</a:t>
                      </a:r>
                    </a:p>
                  </a:txBody>
                  <a:tcPr/>
                </a:tc>
                <a:extLst>
                  <a:ext uri="{0D108BD9-81ED-4DB2-BD59-A6C34878D82A}">
                    <a16:rowId xmlns:a16="http://schemas.microsoft.com/office/drawing/2014/main" val="2595101844"/>
                  </a:ext>
                </a:extLst>
              </a:tr>
              <a:tr h="368506">
                <a:tc>
                  <a:txBody>
                    <a:bodyPr/>
                    <a:lstStyle/>
                    <a:p>
                      <a:r>
                        <a:rPr lang="en-US" dirty="0"/>
                        <a:t>USB to Ethernet </a:t>
                      </a:r>
                    </a:p>
                  </a:txBody>
                  <a:tcPr/>
                </a:tc>
                <a:tc>
                  <a:txBody>
                    <a:bodyPr/>
                    <a:lstStyle/>
                    <a:p>
                      <a:r>
                        <a:rPr lang="en-US" dirty="0"/>
                        <a:t>10</a:t>
                      </a:r>
                    </a:p>
                  </a:txBody>
                  <a:tcPr/>
                </a:tc>
                <a:tc>
                  <a:txBody>
                    <a:bodyPr/>
                    <a:lstStyle/>
                    <a:p>
                      <a:r>
                        <a:rPr lang="en-US" dirty="0"/>
                        <a:t>0.4</a:t>
                      </a:r>
                    </a:p>
                  </a:txBody>
                  <a:tcPr/>
                </a:tc>
                <a:tc>
                  <a:txBody>
                    <a:bodyPr/>
                    <a:lstStyle/>
                    <a:p>
                      <a:r>
                        <a:rPr lang="en-US" dirty="0"/>
                        <a:t>YES</a:t>
                      </a:r>
                    </a:p>
                  </a:txBody>
                  <a:tcPr/>
                </a:tc>
                <a:tc>
                  <a:txBody>
                    <a:bodyPr/>
                    <a:lstStyle/>
                    <a:p>
                      <a:r>
                        <a:rPr lang="en-US" dirty="0"/>
                        <a:t>NO</a:t>
                      </a:r>
                    </a:p>
                  </a:txBody>
                  <a:tcPr/>
                </a:tc>
                <a:tc>
                  <a:txBody>
                    <a:bodyPr/>
                    <a:lstStyle/>
                    <a:p>
                      <a:r>
                        <a:rPr lang="en-US" dirty="0"/>
                        <a:t>YES</a:t>
                      </a:r>
                    </a:p>
                  </a:txBody>
                  <a:tcPr/>
                </a:tc>
                <a:extLst>
                  <a:ext uri="{0D108BD9-81ED-4DB2-BD59-A6C34878D82A}">
                    <a16:rowId xmlns:a16="http://schemas.microsoft.com/office/drawing/2014/main" val="893560578"/>
                  </a:ext>
                </a:extLst>
              </a:tr>
              <a:tr h="368506">
                <a:tc>
                  <a:txBody>
                    <a:bodyPr/>
                    <a:lstStyle/>
                    <a:p>
                      <a:r>
                        <a:rPr lang="en-US" dirty="0"/>
                        <a:t>USB to Ethernet </a:t>
                      </a:r>
                    </a:p>
                  </a:txBody>
                  <a:tcPr/>
                </a:tc>
                <a:tc>
                  <a:txBody>
                    <a:bodyPr/>
                    <a:lstStyle/>
                    <a:p>
                      <a:r>
                        <a:rPr lang="en-US" dirty="0"/>
                        <a:t>10</a:t>
                      </a:r>
                    </a:p>
                  </a:txBody>
                  <a:tcPr/>
                </a:tc>
                <a:tc>
                  <a:txBody>
                    <a:bodyPr/>
                    <a:lstStyle/>
                    <a:p>
                      <a:r>
                        <a:rPr lang="en-US" dirty="0"/>
                        <a:t>0.4</a:t>
                      </a:r>
                    </a:p>
                  </a:txBody>
                  <a:tcPr/>
                </a:tc>
                <a:tc>
                  <a:txBody>
                    <a:bodyPr/>
                    <a:lstStyle/>
                    <a:p>
                      <a:r>
                        <a:rPr lang="en-US" dirty="0"/>
                        <a:t>YES</a:t>
                      </a:r>
                    </a:p>
                  </a:txBody>
                  <a:tcPr/>
                </a:tc>
                <a:tc>
                  <a:txBody>
                    <a:bodyPr/>
                    <a:lstStyle/>
                    <a:p>
                      <a:r>
                        <a:rPr lang="en-US" dirty="0"/>
                        <a:t>NO</a:t>
                      </a:r>
                    </a:p>
                  </a:txBody>
                  <a:tcPr/>
                </a:tc>
                <a:tc>
                  <a:txBody>
                    <a:bodyPr/>
                    <a:lstStyle/>
                    <a:p>
                      <a:r>
                        <a:rPr lang="en-US" dirty="0"/>
                        <a:t>YES</a:t>
                      </a:r>
                    </a:p>
                  </a:txBody>
                  <a:tcPr/>
                </a:tc>
                <a:extLst>
                  <a:ext uri="{0D108BD9-81ED-4DB2-BD59-A6C34878D82A}">
                    <a16:rowId xmlns:a16="http://schemas.microsoft.com/office/drawing/2014/main" val="2202991652"/>
                  </a:ext>
                </a:extLst>
              </a:tr>
              <a:tr h="368506">
                <a:tc>
                  <a:txBody>
                    <a:bodyPr/>
                    <a:lstStyle/>
                    <a:p>
                      <a:r>
                        <a:rPr lang="en-US" dirty="0"/>
                        <a:t>RS232 to Ethernet</a:t>
                      </a:r>
                    </a:p>
                  </a:txBody>
                  <a:tcPr/>
                </a:tc>
                <a:tc>
                  <a:txBody>
                    <a:bodyPr/>
                    <a:lstStyle/>
                    <a:p>
                      <a:r>
                        <a:rPr lang="en-US" dirty="0"/>
                        <a:t>6.03</a:t>
                      </a:r>
                    </a:p>
                  </a:txBody>
                  <a:tcPr/>
                </a:tc>
                <a:tc>
                  <a:txBody>
                    <a:bodyPr/>
                    <a:lstStyle/>
                    <a:p>
                      <a:r>
                        <a:rPr lang="en-US" dirty="0"/>
                        <a:t>0.19</a:t>
                      </a:r>
                    </a:p>
                  </a:txBody>
                  <a:tcPr/>
                </a:tc>
                <a:tc>
                  <a:txBody>
                    <a:bodyPr/>
                    <a:lstStyle/>
                    <a:p>
                      <a:r>
                        <a:rPr lang="en-US" dirty="0"/>
                        <a:t>YES</a:t>
                      </a:r>
                    </a:p>
                  </a:txBody>
                  <a:tcPr/>
                </a:tc>
                <a:tc>
                  <a:txBody>
                    <a:bodyPr/>
                    <a:lstStyle/>
                    <a:p>
                      <a:r>
                        <a:rPr lang="en-US" dirty="0"/>
                        <a:t>NO</a:t>
                      </a:r>
                    </a:p>
                  </a:txBody>
                  <a:tcPr/>
                </a:tc>
                <a:tc>
                  <a:txBody>
                    <a:bodyPr/>
                    <a:lstStyle/>
                    <a:p>
                      <a:r>
                        <a:rPr lang="en-US" dirty="0"/>
                        <a:t>YES</a:t>
                      </a:r>
                    </a:p>
                  </a:txBody>
                  <a:tcPr/>
                </a:tc>
                <a:extLst>
                  <a:ext uri="{0D108BD9-81ED-4DB2-BD59-A6C34878D82A}">
                    <a16:rowId xmlns:a16="http://schemas.microsoft.com/office/drawing/2014/main" val="129229792"/>
                  </a:ext>
                </a:extLst>
              </a:tr>
              <a:tr h="368506">
                <a:tc>
                  <a:txBody>
                    <a:bodyPr/>
                    <a:lstStyle/>
                    <a:p>
                      <a:r>
                        <a:rPr lang="en-US" dirty="0"/>
                        <a:t>RS232 to Ethernet</a:t>
                      </a:r>
                    </a:p>
                  </a:txBody>
                  <a:tcPr/>
                </a:tc>
                <a:tc>
                  <a:txBody>
                    <a:bodyPr/>
                    <a:lstStyle/>
                    <a:p>
                      <a:r>
                        <a:rPr lang="en-US" dirty="0"/>
                        <a:t>6.03</a:t>
                      </a:r>
                    </a:p>
                  </a:txBody>
                  <a:tcPr/>
                </a:tc>
                <a:tc>
                  <a:txBody>
                    <a:bodyPr/>
                    <a:lstStyle/>
                    <a:p>
                      <a:r>
                        <a:rPr lang="en-US" dirty="0"/>
                        <a:t>0.19</a:t>
                      </a:r>
                    </a:p>
                  </a:txBody>
                  <a:tcPr/>
                </a:tc>
                <a:tc>
                  <a:txBody>
                    <a:bodyPr/>
                    <a:lstStyle/>
                    <a:p>
                      <a:r>
                        <a:rPr lang="en-US" dirty="0"/>
                        <a:t>YES</a:t>
                      </a:r>
                    </a:p>
                  </a:txBody>
                  <a:tcPr/>
                </a:tc>
                <a:tc>
                  <a:txBody>
                    <a:bodyPr/>
                    <a:lstStyle/>
                    <a:p>
                      <a:r>
                        <a:rPr lang="en-US" dirty="0"/>
                        <a:t>NO</a:t>
                      </a:r>
                    </a:p>
                  </a:txBody>
                  <a:tcPr/>
                </a:tc>
                <a:tc>
                  <a:txBody>
                    <a:bodyPr/>
                    <a:lstStyle/>
                    <a:p>
                      <a:r>
                        <a:rPr lang="en-US" dirty="0"/>
                        <a:t>YES</a:t>
                      </a:r>
                    </a:p>
                  </a:txBody>
                  <a:tcPr/>
                </a:tc>
                <a:extLst>
                  <a:ext uri="{0D108BD9-81ED-4DB2-BD59-A6C34878D82A}">
                    <a16:rowId xmlns:a16="http://schemas.microsoft.com/office/drawing/2014/main" val="828648044"/>
                  </a:ext>
                </a:extLst>
              </a:tr>
              <a:tr h="368506">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349859074"/>
                  </a:ext>
                </a:extLst>
              </a:tr>
              <a:tr h="368506">
                <a:tc>
                  <a:txBody>
                    <a:bodyPr/>
                    <a:lstStyle/>
                    <a:p>
                      <a:r>
                        <a:rPr lang="en-US" dirty="0"/>
                        <a:t>TOTAL</a:t>
                      </a:r>
                    </a:p>
                  </a:txBody>
                  <a:tcPr/>
                </a:tc>
                <a:tc>
                  <a:txBody>
                    <a:bodyPr/>
                    <a:lstStyle/>
                    <a:p>
                      <a:r>
                        <a:rPr lang="en-US" dirty="0"/>
                        <a:t>62.06</a:t>
                      </a:r>
                    </a:p>
                  </a:txBody>
                  <a:tcPr/>
                </a:tc>
                <a:tc>
                  <a:txBody>
                    <a:bodyPr/>
                    <a:lstStyle/>
                    <a:p>
                      <a:r>
                        <a:rPr lang="en-US" dirty="0"/>
                        <a:t>2.38</a:t>
                      </a:r>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260939298"/>
                  </a:ext>
                </a:extLst>
              </a:tr>
            </a:tbl>
          </a:graphicData>
        </a:graphic>
      </p:graphicFrame>
      <p:sp>
        <p:nvSpPr>
          <p:cNvPr id="3" name="Slide Number Placeholder 2">
            <a:extLst>
              <a:ext uri="{FF2B5EF4-FFF2-40B4-BE49-F238E27FC236}">
                <a16:creationId xmlns:a16="http://schemas.microsoft.com/office/drawing/2014/main" id="{E93FF111-0102-423A-B553-C8F80A98FF2B}"/>
              </a:ext>
            </a:extLst>
          </p:cNvPr>
          <p:cNvSpPr>
            <a:spLocks noGrp="1"/>
          </p:cNvSpPr>
          <p:nvPr>
            <p:ph type="sldNum" sz="quarter" idx="12"/>
          </p:nvPr>
        </p:nvSpPr>
        <p:spPr/>
        <p:txBody>
          <a:bodyPr/>
          <a:lstStyle/>
          <a:p>
            <a:fld id="{94ED595E-C6EF-426F-AC6C-268D199B6091}" type="slidenum">
              <a:rPr lang="en-US" smtClean="0"/>
              <a:t>11</a:t>
            </a:fld>
            <a:endParaRPr lang="en-US"/>
          </a:p>
        </p:txBody>
      </p:sp>
    </p:spTree>
    <p:extLst>
      <p:ext uri="{BB962C8B-B14F-4D97-AF65-F5344CB8AC3E}">
        <p14:creationId xmlns:p14="http://schemas.microsoft.com/office/powerpoint/2010/main" val="806688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B96EE4E0-8D37-4CA7-B431-837AA70B9DD6}"/>
              </a:ext>
            </a:extLst>
          </p:cNvPr>
          <p:cNvGraphicFramePr>
            <a:graphicFrameLocks noGrp="1"/>
          </p:cNvGraphicFramePr>
          <p:nvPr/>
        </p:nvGraphicFramePr>
        <p:xfrm>
          <a:off x="454868" y="427838"/>
          <a:ext cx="10408875" cy="2385678"/>
        </p:xfrm>
        <a:graphic>
          <a:graphicData uri="http://schemas.openxmlformats.org/drawingml/2006/table">
            <a:tbl>
              <a:tblPr firstRow="1" bandRow="1">
                <a:tableStyleId>{5C22544A-7EE6-4342-B048-85BDC9FD1C3A}</a:tableStyleId>
              </a:tblPr>
              <a:tblGrid>
                <a:gridCol w="1652000">
                  <a:extLst>
                    <a:ext uri="{9D8B030D-6E8A-4147-A177-3AD203B41FA5}">
                      <a16:colId xmlns:a16="http://schemas.microsoft.com/office/drawing/2014/main" val="2870521307"/>
                    </a:ext>
                  </a:extLst>
                </a:gridCol>
                <a:gridCol w="1510715">
                  <a:extLst>
                    <a:ext uri="{9D8B030D-6E8A-4147-A177-3AD203B41FA5}">
                      <a16:colId xmlns:a16="http://schemas.microsoft.com/office/drawing/2014/main" val="2212927525"/>
                    </a:ext>
                  </a:extLst>
                </a:gridCol>
                <a:gridCol w="1811540">
                  <a:extLst>
                    <a:ext uri="{9D8B030D-6E8A-4147-A177-3AD203B41FA5}">
                      <a16:colId xmlns:a16="http://schemas.microsoft.com/office/drawing/2014/main" val="3936905461"/>
                    </a:ext>
                  </a:extLst>
                </a:gridCol>
                <a:gridCol w="1811540">
                  <a:extLst>
                    <a:ext uri="{9D8B030D-6E8A-4147-A177-3AD203B41FA5}">
                      <a16:colId xmlns:a16="http://schemas.microsoft.com/office/drawing/2014/main" val="1551946020"/>
                    </a:ext>
                  </a:extLst>
                </a:gridCol>
                <a:gridCol w="1811540">
                  <a:extLst>
                    <a:ext uri="{9D8B030D-6E8A-4147-A177-3AD203B41FA5}">
                      <a16:colId xmlns:a16="http://schemas.microsoft.com/office/drawing/2014/main" val="1327893935"/>
                    </a:ext>
                  </a:extLst>
                </a:gridCol>
                <a:gridCol w="1811540">
                  <a:extLst>
                    <a:ext uri="{9D8B030D-6E8A-4147-A177-3AD203B41FA5}">
                      <a16:colId xmlns:a16="http://schemas.microsoft.com/office/drawing/2014/main" val="4202206596"/>
                    </a:ext>
                  </a:extLst>
                </a:gridCol>
              </a:tblGrid>
              <a:tr h="368506">
                <a:tc>
                  <a:txBody>
                    <a:bodyPr/>
                    <a:lstStyle/>
                    <a:p>
                      <a:r>
                        <a:rPr lang="en-US" dirty="0"/>
                        <a:t>Other system</a:t>
                      </a:r>
                    </a:p>
                  </a:txBody>
                  <a:tcPr/>
                </a:tc>
                <a:tc>
                  <a:txBody>
                    <a:bodyPr/>
                    <a:lstStyle/>
                    <a:p>
                      <a:r>
                        <a:rPr lang="en-US" dirty="0"/>
                        <a:t>Max Power (Watt)</a:t>
                      </a:r>
                    </a:p>
                  </a:txBody>
                  <a:tcPr/>
                </a:tc>
                <a:tc>
                  <a:txBody>
                    <a:bodyPr/>
                    <a:lstStyle/>
                    <a:p>
                      <a:r>
                        <a:rPr lang="en-US" dirty="0"/>
                        <a:t>Max Current (Amp)</a:t>
                      </a:r>
                    </a:p>
                  </a:txBody>
                  <a:tcPr/>
                </a:tc>
                <a:tc>
                  <a:txBody>
                    <a:bodyPr/>
                    <a:lstStyle/>
                    <a:p>
                      <a:r>
                        <a:rPr lang="en-US" dirty="0"/>
                        <a:t>Work with 120 VAC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Work with 240 VAC</a:t>
                      </a:r>
                    </a:p>
                  </a:txBody>
                  <a:tcPr/>
                </a:tc>
                <a:tc>
                  <a:txBody>
                    <a:bodyPr/>
                    <a:lstStyle/>
                    <a:p>
                      <a:r>
                        <a:rPr lang="en-US" dirty="0"/>
                        <a:t>Need Neutral?</a:t>
                      </a:r>
                    </a:p>
                  </a:txBody>
                  <a:tcPr/>
                </a:tc>
                <a:extLst>
                  <a:ext uri="{0D108BD9-81ED-4DB2-BD59-A6C34878D82A}">
                    <a16:rowId xmlns:a16="http://schemas.microsoft.com/office/drawing/2014/main" val="4092882856"/>
                  </a:ext>
                </a:extLst>
              </a:tr>
              <a:tr h="368506">
                <a:tc>
                  <a:txBody>
                    <a:bodyPr/>
                    <a:lstStyle/>
                    <a:p>
                      <a:r>
                        <a:rPr lang="en-US" dirty="0"/>
                        <a:t>Fridge valve </a:t>
                      </a:r>
                    </a:p>
                  </a:txBody>
                  <a:tcPr/>
                </a:tc>
                <a:tc>
                  <a:txBody>
                    <a:bodyPr/>
                    <a:lstStyle/>
                    <a:p>
                      <a:r>
                        <a:rPr lang="en-US" dirty="0"/>
                        <a:t>55</a:t>
                      </a:r>
                    </a:p>
                  </a:txBody>
                  <a:tcPr/>
                </a:tc>
                <a:tc>
                  <a:txBody>
                    <a:bodyPr/>
                    <a:lstStyle/>
                    <a:p>
                      <a:r>
                        <a:rPr lang="en-US" dirty="0"/>
                        <a:t>0.46</a:t>
                      </a:r>
                    </a:p>
                  </a:txBody>
                  <a:tcPr/>
                </a:tc>
                <a:tc>
                  <a:txBody>
                    <a:bodyPr/>
                    <a:lstStyle/>
                    <a:p>
                      <a:r>
                        <a:rPr lang="en-US" dirty="0"/>
                        <a:t>YES</a:t>
                      </a:r>
                    </a:p>
                  </a:txBody>
                  <a:tcPr/>
                </a:tc>
                <a:tc>
                  <a:txBody>
                    <a:bodyPr/>
                    <a:lstStyle/>
                    <a:p>
                      <a:r>
                        <a:rPr lang="en-US" dirty="0"/>
                        <a:t>NO</a:t>
                      </a:r>
                    </a:p>
                  </a:txBody>
                  <a:tcPr/>
                </a:tc>
                <a:tc>
                  <a:txBody>
                    <a:bodyPr/>
                    <a:lstStyle/>
                    <a:p>
                      <a:r>
                        <a:rPr lang="en-US" dirty="0"/>
                        <a:t>YES</a:t>
                      </a:r>
                    </a:p>
                  </a:txBody>
                  <a:tcPr/>
                </a:tc>
                <a:extLst>
                  <a:ext uri="{0D108BD9-81ED-4DB2-BD59-A6C34878D82A}">
                    <a16:rowId xmlns:a16="http://schemas.microsoft.com/office/drawing/2014/main" val="3559127271"/>
                  </a:ext>
                </a:extLst>
              </a:tr>
              <a:tr h="368506">
                <a:tc>
                  <a:txBody>
                    <a:bodyPr/>
                    <a:lstStyle/>
                    <a:p>
                      <a:r>
                        <a:rPr lang="en-US" dirty="0"/>
                        <a:t>Microwave interlock </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478771133"/>
                  </a:ext>
                </a:extLst>
              </a:tr>
              <a:tr h="368506">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595101844"/>
                  </a:ext>
                </a:extLst>
              </a:tr>
              <a:tr h="368506">
                <a:tc>
                  <a:txBody>
                    <a:bodyPr/>
                    <a:lstStyle/>
                    <a:p>
                      <a:r>
                        <a:rPr lang="en-US" dirty="0"/>
                        <a:t>TOTAL</a:t>
                      </a:r>
                    </a:p>
                  </a:txBody>
                  <a:tcPr/>
                </a:tc>
                <a:tc>
                  <a:txBody>
                    <a:bodyPr/>
                    <a:lstStyle/>
                    <a:p>
                      <a:r>
                        <a:rPr lang="en-US" dirty="0"/>
                        <a:t>55</a:t>
                      </a:r>
                    </a:p>
                  </a:txBody>
                  <a:tcPr/>
                </a:tc>
                <a:tc>
                  <a:txBody>
                    <a:bodyPr/>
                    <a:lstStyle/>
                    <a:p>
                      <a:r>
                        <a:rPr lang="en-US" dirty="0"/>
                        <a:t>0.46-</a:t>
                      </a:r>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893560578"/>
                  </a:ext>
                </a:extLst>
              </a:tr>
            </a:tbl>
          </a:graphicData>
        </a:graphic>
      </p:graphicFrame>
      <p:sp>
        <p:nvSpPr>
          <p:cNvPr id="3" name="TextBox 2">
            <a:extLst>
              <a:ext uri="{FF2B5EF4-FFF2-40B4-BE49-F238E27FC236}">
                <a16:creationId xmlns:a16="http://schemas.microsoft.com/office/drawing/2014/main" id="{BD97D8C2-EF09-4D12-AE35-F0F0D95F0682}"/>
              </a:ext>
            </a:extLst>
          </p:cNvPr>
          <p:cNvSpPr txBox="1"/>
          <p:nvPr/>
        </p:nvSpPr>
        <p:spPr>
          <a:xfrm>
            <a:off x="454868" y="2910980"/>
            <a:ext cx="339754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Notes: Carlos estimation</a:t>
            </a:r>
          </a:p>
        </p:txBody>
      </p:sp>
      <p:sp>
        <p:nvSpPr>
          <p:cNvPr id="4" name="Slide Number Placeholder 3">
            <a:extLst>
              <a:ext uri="{FF2B5EF4-FFF2-40B4-BE49-F238E27FC236}">
                <a16:creationId xmlns:a16="http://schemas.microsoft.com/office/drawing/2014/main" id="{8ADCBB47-A52B-4041-8237-04177C9E7C1B}"/>
              </a:ext>
            </a:extLst>
          </p:cNvPr>
          <p:cNvSpPr>
            <a:spLocks noGrp="1"/>
          </p:cNvSpPr>
          <p:nvPr>
            <p:ph type="sldNum" sz="quarter" idx="12"/>
          </p:nvPr>
        </p:nvSpPr>
        <p:spPr/>
        <p:txBody>
          <a:bodyPr/>
          <a:lstStyle/>
          <a:p>
            <a:fld id="{94ED595E-C6EF-426F-AC6C-268D199B6091}" type="slidenum">
              <a:rPr lang="en-US" smtClean="0"/>
              <a:t>12</a:t>
            </a:fld>
            <a:endParaRPr lang="en-US"/>
          </a:p>
        </p:txBody>
      </p:sp>
    </p:spTree>
    <p:extLst>
      <p:ext uri="{BB962C8B-B14F-4D97-AF65-F5344CB8AC3E}">
        <p14:creationId xmlns:p14="http://schemas.microsoft.com/office/powerpoint/2010/main" val="14517754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B96EE4E0-8D37-4CA7-B431-837AA70B9DD6}"/>
              </a:ext>
            </a:extLst>
          </p:cNvPr>
          <p:cNvGraphicFramePr>
            <a:graphicFrameLocks noGrp="1"/>
          </p:cNvGraphicFramePr>
          <p:nvPr/>
        </p:nvGraphicFramePr>
        <p:xfrm>
          <a:off x="530371" y="1073790"/>
          <a:ext cx="6818385" cy="2948048"/>
        </p:xfrm>
        <a:graphic>
          <a:graphicData uri="http://schemas.openxmlformats.org/drawingml/2006/table">
            <a:tbl>
              <a:tblPr firstRow="1" bandRow="1">
                <a:tableStyleId>{5C22544A-7EE6-4342-B048-85BDC9FD1C3A}</a:tableStyleId>
              </a:tblPr>
              <a:tblGrid>
                <a:gridCol w="2264455">
                  <a:extLst>
                    <a:ext uri="{9D8B030D-6E8A-4147-A177-3AD203B41FA5}">
                      <a16:colId xmlns:a16="http://schemas.microsoft.com/office/drawing/2014/main" val="2870521307"/>
                    </a:ext>
                  </a:extLst>
                </a:gridCol>
                <a:gridCol w="2070789">
                  <a:extLst>
                    <a:ext uri="{9D8B030D-6E8A-4147-A177-3AD203B41FA5}">
                      <a16:colId xmlns:a16="http://schemas.microsoft.com/office/drawing/2014/main" val="2212927525"/>
                    </a:ext>
                  </a:extLst>
                </a:gridCol>
                <a:gridCol w="2483141">
                  <a:extLst>
                    <a:ext uri="{9D8B030D-6E8A-4147-A177-3AD203B41FA5}">
                      <a16:colId xmlns:a16="http://schemas.microsoft.com/office/drawing/2014/main" val="3936905461"/>
                    </a:ext>
                  </a:extLst>
                </a:gridCol>
              </a:tblGrid>
              <a:tr h="368506">
                <a:tc>
                  <a:txBody>
                    <a:bodyPr/>
                    <a:lstStyle/>
                    <a:p>
                      <a:r>
                        <a:rPr lang="en-US" dirty="0"/>
                        <a:t>System</a:t>
                      </a:r>
                    </a:p>
                  </a:txBody>
                  <a:tcPr/>
                </a:tc>
                <a:tc>
                  <a:txBody>
                    <a:bodyPr/>
                    <a:lstStyle/>
                    <a:p>
                      <a:r>
                        <a:rPr lang="en-US" dirty="0"/>
                        <a:t>Max Power (Watt)</a:t>
                      </a:r>
                    </a:p>
                  </a:txBody>
                  <a:tcPr/>
                </a:tc>
                <a:tc>
                  <a:txBody>
                    <a:bodyPr/>
                    <a:lstStyle/>
                    <a:p>
                      <a:r>
                        <a:rPr lang="en-US" dirty="0"/>
                        <a:t>Max Current (Amp)</a:t>
                      </a:r>
                    </a:p>
                  </a:txBody>
                  <a:tcPr/>
                </a:tc>
                <a:extLst>
                  <a:ext uri="{0D108BD9-81ED-4DB2-BD59-A6C34878D82A}">
                    <a16:rowId xmlns:a16="http://schemas.microsoft.com/office/drawing/2014/main" val="4092882856"/>
                  </a:ext>
                </a:extLst>
              </a:tr>
              <a:tr h="368506">
                <a:tc>
                  <a:txBody>
                    <a:bodyPr/>
                    <a:lstStyle/>
                    <a:p>
                      <a:r>
                        <a:rPr lang="en-US" dirty="0" err="1"/>
                        <a:t>Cryo</a:t>
                      </a:r>
                      <a:r>
                        <a:rPr lang="en-US" dirty="0"/>
                        <a:t> Control</a:t>
                      </a:r>
                    </a:p>
                  </a:txBody>
                  <a:tcPr/>
                </a:tc>
                <a:tc>
                  <a:txBody>
                    <a:bodyPr/>
                    <a:lstStyle/>
                    <a:p>
                      <a:pPr algn="l" fontAlgn="b"/>
                      <a:r>
                        <a:rPr lang="en-US" sz="1800" b="0" i="0" u="none" strike="noStrike">
                          <a:solidFill>
                            <a:srgbClr val="000000"/>
                          </a:solidFill>
                          <a:effectLst/>
                          <a:latin typeface="Calibri" panose="020F0502020204030204" pitchFamily="34" charset="0"/>
                        </a:rPr>
                        <a:t>1193</a:t>
                      </a:r>
                    </a:p>
                  </a:txBody>
                  <a:tcPr marL="9525" marR="9525" marT="9525" marB="0" anchor="b"/>
                </a:tc>
                <a:tc>
                  <a:txBody>
                    <a:bodyPr/>
                    <a:lstStyle/>
                    <a:p>
                      <a:pPr algn="l" fontAlgn="b"/>
                      <a:r>
                        <a:rPr lang="en-US" sz="1800" b="0" i="0" u="none" strike="noStrike" dirty="0">
                          <a:solidFill>
                            <a:srgbClr val="000000"/>
                          </a:solidFill>
                          <a:effectLst/>
                          <a:latin typeface="Calibri" panose="020F0502020204030204" pitchFamily="34" charset="0"/>
                        </a:rPr>
                        <a:t>8.73</a:t>
                      </a:r>
                    </a:p>
                  </a:txBody>
                  <a:tcPr marL="9525" marR="9525" marT="9525" marB="0" anchor="b"/>
                </a:tc>
                <a:extLst>
                  <a:ext uri="{0D108BD9-81ED-4DB2-BD59-A6C34878D82A}">
                    <a16:rowId xmlns:a16="http://schemas.microsoft.com/office/drawing/2014/main" val="3559127271"/>
                  </a:ext>
                </a:extLst>
              </a:tr>
              <a:tr h="368506">
                <a:tc>
                  <a:txBody>
                    <a:bodyPr/>
                    <a:lstStyle/>
                    <a:p>
                      <a:r>
                        <a:rPr lang="en-US" dirty="0"/>
                        <a:t>Lifter Control</a:t>
                      </a:r>
                    </a:p>
                  </a:txBody>
                  <a:tcPr/>
                </a:tc>
                <a:tc>
                  <a:txBody>
                    <a:bodyPr/>
                    <a:lstStyle/>
                    <a:p>
                      <a:pPr algn="l" fontAlgn="b"/>
                      <a:r>
                        <a:rPr lang="en-US" sz="1800" b="0" i="0" u="none" strike="noStrike">
                          <a:solidFill>
                            <a:srgbClr val="000000"/>
                          </a:solidFill>
                          <a:effectLst/>
                          <a:latin typeface="Calibri" panose="020F0502020204030204" pitchFamily="34" charset="0"/>
                        </a:rPr>
                        <a:t>312</a:t>
                      </a:r>
                    </a:p>
                  </a:txBody>
                  <a:tcPr marL="9525" marR="9525" marT="9525" marB="0" anchor="b"/>
                </a:tc>
                <a:tc>
                  <a:txBody>
                    <a:bodyPr/>
                    <a:lstStyle/>
                    <a:p>
                      <a:pPr algn="l" fontAlgn="b"/>
                      <a:r>
                        <a:rPr lang="en-US" sz="1800" b="0" i="0" u="none" strike="noStrike">
                          <a:solidFill>
                            <a:srgbClr val="000000"/>
                          </a:solidFill>
                          <a:effectLst/>
                          <a:latin typeface="Calibri" panose="020F0502020204030204" pitchFamily="34" charset="0"/>
                        </a:rPr>
                        <a:t>2.6</a:t>
                      </a:r>
                    </a:p>
                  </a:txBody>
                  <a:tcPr marL="9525" marR="9525" marT="9525" marB="0" anchor="b"/>
                </a:tc>
                <a:extLst>
                  <a:ext uri="{0D108BD9-81ED-4DB2-BD59-A6C34878D82A}">
                    <a16:rowId xmlns:a16="http://schemas.microsoft.com/office/drawing/2014/main" val="3478771133"/>
                  </a:ext>
                </a:extLst>
              </a:tr>
              <a:tr h="368506">
                <a:tc>
                  <a:txBody>
                    <a:bodyPr/>
                    <a:lstStyle/>
                    <a:p>
                      <a:r>
                        <a:rPr lang="en-US" dirty="0"/>
                        <a:t>Microwave system</a:t>
                      </a:r>
                    </a:p>
                  </a:txBody>
                  <a:tcPr/>
                </a:tc>
                <a:tc>
                  <a:txBody>
                    <a:bodyPr/>
                    <a:lstStyle/>
                    <a:p>
                      <a:pPr algn="l" fontAlgn="b"/>
                      <a:r>
                        <a:rPr lang="en-US" sz="1800" b="0" i="0" u="none" strike="noStrike">
                          <a:solidFill>
                            <a:srgbClr val="000000"/>
                          </a:solidFill>
                          <a:effectLst/>
                          <a:latin typeface="Calibri" panose="020F0502020204030204" pitchFamily="34" charset="0"/>
                        </a:rPr>
                        <a:t>2074</a:t>
                      </a:r>
                    </a:p>
                  </a:txBody>
                  <a:tcPr marL="9525" marR="9525" marT="9525" marB="0" anchor="b"/>
                </a:tc>
                <a:tc>
                  <a:txBody>
                    <a:bodyPr/>
                    <a:lstStyle/>
                    <a:p>
                      <a:pPr algn="l" fontAlgn="b"/>
                      <a:r>
                        <a:rPr lang="en-US" sz="1800" b="0" i="0" u="none" strike="noStrike">
                          <a:solidFill>
                            <a:srgbClr val="000000"/>
                          </a:solidFill>
                          <a:effectLst/>
                          <a:latin typeface="Calibri" panose="020F0502020204030204" pitchFamily="34" charset="0"/>
                        </a:rPr>
                        <a:t>10.78</a:t>
                      </a:r>
                    </a:p>
                  </a:txBody>
                  <a:tcPr marL="9525" marR="9525" marT="9525" marB="0" anchor="b"/>
                </a:tc>
                <a:extLst>
                  <a:ext uri="{0D108BD9-81ED-4DB2-BD59-A6C34878D82A}">
                    <a16:rowId xmlns:a16="http://schemas.microsoft.com/office/drawing/2014/main" val="2595101844"/>
                  </a:ext>
                </a:extLst>
              </a:tr>
              <a:tr h="368506">
                <a:tc>
                  <a:txBody>
                    <a:bodyPr/>
                    <a:lstStyle/>
                    <a:p>
                      <a:r>
                        <a:rPr lang="en-US" dirty="0"/>
                        <a:t>Slow Control</a:t>
                      </a:r>
                    </a:p>
                  </a:txBody>
                  <a:tcPr/>
                </a:tc>
                <a:tc>
                  <a:txBody>
                    <a:bodyPr/>
                    <a:lstStyle/>
                    <a:p>
                      <a:pPr algn="l" fontAlgn="b"/>
                      <a:r>
                        <a:rPr lang="en-US" sz="1800" b="0" i="0" u="none" strike="noStrike">
                          <a:solidFill>
                            <a:srgbClr val="000000"/>
                          </a:solidFill>
                          <a:effectLst/>
                          <a:latin typeface="Calibri" panose="020F0502020204030204" pitchFamily="34" charset="0"/>
                        </a:rPr>
                        <a:t>62.06</a:t>
                      </a:r>
                    </a:p>
                  </a:txBody>
                  <a:tcPr marL="9525" marR="9525" marT="9525" marB="0" anchor="b"/>
                </a:tc>
                <a:tc>
                  <a:txBody>
                    <a:bodyPr/>
                    <a:lstStyle/>
                    <a:p>
                      <a:pPr algn="l" fontAlgn="b"/>
                      <a:r>
                        <a:rPr lang="en-US" sz="1800" b="0" i="0" u="none" strike="noStrike">
                          <a:solidFill>
                            <a:srgbClr val="000000"/>
                          </a:solidFill>
                          <a:effectLst/>
                          <a:latin typeface="Calibri" panose="020F0502020204030204" pitchFamily="34" charset="0"/>
                        </a:rPr>
                        <a:t>2.38</a:t>
                      </a:r>
                    </a:p>
                  </a:txBody>
                  <a:tcPr marL="9525" marR="9525" marT="9525" marB="0" anchor="b"/>
                </a:tc>
                <a:extLst>
                  <a:ext uri="{0D108BD9-81ED-4DB2-BD59-A6C34878D82A}">
                    <a16:rowId xmlns:a16="http://schemas.microsoft.com/office/drawing/2014/main" val="893560578"/>
                  </a:ext>
                </a:extLst>
              </a:tr>
              <a:tr h="368506">
                <a:tc>
                  <a:txBody>
                    <a:bodyPr/>
                    <a:lstStyle/>
                    <a:p>
                      <a:r>
                        <a:rPr lang="en-US" dirty="0"/>
                        <a:t>Other</a:t>
                      </a:r>
                    </a:p>
                  </a:txBody>
                  <a:tcPr/>
                </a:tc>
                <a:tc>
                  <a:txBody>
                    <a:bodyPr/>
                    <a:lstStyle/>
                    <a:p>
                      <a:pPr algn="l" fontAlgn="b"/>
                      <a:r>
                        <a:rPr lang="en-US" sz="1800" b="0" i="0" u="none" strike="noStrike" dirty="0">
                          <a:solidFill>
                            <a:srgbClr val="000000"/>
                          </a:solidFill>
                          <a:effectLst/>
                          <a:latin typeface="Calibri" panose="020F0502020204030204" pitchFamily="34" charset="0"/>
                        </a:rPr>
                        <a:t>55</a:t>
                      </a:r>
                    </a:p>
                  </a:txBody>
                  <a:tcPr marL="9525" marR="9525" marT="9525" marB="0" anchor="b"/>
                </a:tc>
                <a:tc>
                  <a:txBody>
                    <a:bodyPr/>
                    <a:lstStyle/>
                    <a:p>
                      <a:pPr algn="l" fontAlgn="b"/>
                      <a:r>
                        <a:rPr lang="en-US" sz="1800" b="0" i="0" u="none" strike="noStrike" dirty="0">
                          <a:solidFill>
                            <a:srgbClr val="000000"/>
                          </a:solidFill>
                          <a:effectLst/>
                          <a:latin typeface="Calibri" panose="020F0502020204030204" pitchFamily="34" charset="0"/>
                        </a:rPr>
                        <a:t>0.46</a:t>
                      </a:r>
                    </a:p>
                  </a:txBody>
                  <a:tcPr marL="9525" marR="9525" marT="9525" marB="0" anchor="b"/>
                </a:tc>
                <a:extLst>
                  <a:ext uri="{0D108BD9-81ED-4DB2-BD59-A6C34878D82A}">
                    <a16:rowId xmlns:a16="http://schemas.microsoft.com/office/drawing/2014/main" val="4167613466"/>
                  </a:ext>
                </a:extLst>
              </a:tr>
              <a:tr h="368506">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696623590"/>
                  </a:ext>
                </a:extLst>
              </a:tr>
              <a:tr h="368506">
                <a:tc>
                  <a:txBody>
                    <a:bodyPr/>
                    <a:lstStyle/>
                    <a:p>
                      <a:r>
                        <a:rPr lang="en-US" dirty="0"/>
                        <a:t>TOTAL</a:t>
                      </a:r>
                    </a:p>
                  </a:txBody>
                  <a:tcPr/>
                </a:tc>
                <a:tc>
                  <a:txBody>
                    <a:bodyPr/>
                    <a:lstStyle/>
                    <a:p>
                      <a:pPr algn="l" fontAlgn="b"/>
                      <a:r>
                        <a:rPr lang="en-US" sz="1800" b="0" i="0" u="none" strike="noStrike" dirty="0">
                          <a:solidFill>
                            <a:srgbClr val="000000"/>
                          </a:solidFill>
                          <a:effectLst/>
                          <a:latin typeface="Calibri" panose="020F0502020204030204" pitchFamily="34" charset="0"/>
                        </a:rPr>
                        <a:t>3696.06</a:t>
                      </a:r>
                    </a:p>
                  </a:txBody>
                  <a:tcPr marL="9525" marR="9525" marT="9525" marB="0" anchor="b"/>
                </a:tc>
                <a:tc>
                  <a:txBody>
                    <a:bodyPr/>
                    <a:lstStyle/>
                    <a:p>
                      <a:pPr algn="l" fontAlgn="b"/>
                      <a:r>
                        <a:rPr lang="en-US" sz="1800" b="0" i="0" u="none" strike="noStrike" dirty="0">
                          <a:solidFill>
                            <a:srgbClr val="000000"/>
                          </a:solidFill>
                          <a:effectLst/>
                          <a:latin typeface="Calibri" panose="020F0502020204030204" pitchFamily="34" charset="0"/>
                        </a:rPr>
                        <a:t>24.95</a:t>
                      </a:r>
                    </a:p>
                  </a:txBody>
                  <a:tcPr marL="9525" marR="9525" marT="9525" marB="0" anchor="b"/>
                </a:tc>
                <a:extLst>
                  <a:ext uri="{0D108BD9-81ED-4DB2-BD59-A6C34878D82A}">
                    <a16:rowId xmlns:a16="http://schemas.microsoft.com/office/drawing/2014/main" val="2513541157"/>
                  </a:ext>
                </a:extLst>
              </a:tr>
            </a:tbl>
          </a:graphicData>
        </a:graphic>
      </p:graphicFrame>
      <p:sp>
        <p:nvSpPr>
          <p:cNvPr id="4" name="TextBox 3">
            <a:extLst>
              <a:ext uri="{FF2B5EF4-FFF2-40B4-BE49-F238E27FC236}">
                <a16:creationId xmlns:a16="http://schemas.microsoft.com/office/drawing/2014/main" id="{851BFF0D-21BB-4F88-B61F-3C1719C4C661}"/>
              </a:ext>
            </a:extLst>
          </p:cNvPr>
          <p:cNvSpPr txBox="1"/>
          <p:nvPr/>
        </p:nvSpPr>
        <p:spPr>
          <a:xfrm>
            <a:off x="530371" y="335560"/>
            <a:ext cx="405001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Total Consumption</a:t>
            </a:r>
          </a:p>
        </p:txBody>
      </p:sp>
      <p:sp>
        <p:nvSpPr>
          <p:cNvPr id="3" name="Slide Number Placeholder 2">
            <a:extLst>
              <a:ext uri="{FF2B5EF4-FFF2-40B4-BE49-F238E27FC236}">
                <a16:creationId xmlns:a16="http://schemas.microsoft.com/office/drawing/2014/main" id="{6EAF0CA8-072D-4C9C-B69C-EBBF6D861E47}"/>
              </a:ext>
            </a:extLst>
          </p:cNvPr>
          <p:cNvSpPr>
            <a:spLocks noGrp="1"/>
          </p:cNvSpPr>
          <p:nvPr>
            <p:ph type="sldNum" sz="quarter" idx="12"/>
          </p:nvPr>
        </p:nvSpPr>
        <p:spPr/>
        <p:txBody>
          <a:bodyPr/>
          <a:lstStyle/>
          <a:p>
            <a:fld id="{94ED595E-C6EF-426F-AC6C-268D199B6091}" type="slidenum">
              <a:rPr lang="en-US" smtClean="0"/>
              <a:t>13</a:t>
            </a:fld>
            <a:endParaRPr lang="en-US"/>
          </a:p>
        </p:txBody>
      </p:sp>
    </p:spTree>
    <p:extLst>
      <p:ext uri="{BB962C8B-B14F-4D97-AF65-F5344CB8AC3E}">
        <p14:creationId xmlns:p14="http://schemas.microsoft.com/office/powerpoint/2010/main" val="2920402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9C43875E-8AD2-4749-8BEF-0599F80E383B}"/>
              </a:ext>
            </a:extLst>
          </p:cNvPr>
          <p:cNvGraphicFramePr>
            <a:graphicFrameLocks noGrp="1"/>
          </p:cNvGraphicFramePr>
          <p:nvPr/>
        </p:nvGraphicFramePr>
        <p:xfrm>
          <a:off x="513593" y="973122"/>
          <a:ext cx="6818385" cy="4693646"/>
        </p:xfrm>
        <a:graphic>
          <a:graphicData uri="http://schemas.openxmlformats.org/drawingml/2006/table">
            <a:tbl>
              <a:tblPr firstRow="1" bandRow="1">
                <a:tableStyleId>{5C22544A-7EE6-4342-B048-85BDC9FD1C3A}</a:tableStyleId>
              </a:tblPr>
              <a:tblGrid>
                <a:gridCol w="2264455">
                  <a:extLst>
                    <a:ext uri="{9D8B030D-6E8A-4147-A177-3AD203B41FA5}">
                      <a16:colId xmlns:a16="http://schemas.microsoft.com/office/drawing/2014/main" val="2870521307"/>
                    </a:ext>
                  </a:extLst>
                </a:gridCol>
                <a:gridCol w="2070789">
                  <a:extLst>
                    <a:ext uri="{9D8B030D-6E8A-4147-A177-3AD203B41FA5}">
                      <a16:colId xmlns:a16="http://schemas.microsoft.com/office/drawing/2014/main" val="2212927525"/>
                    </a:ext>
                  </a:extLst>
                </a:gridCol>
                <a:gridCol w="2483141">
                  <a:extLst>
                    <a:ext uri="{9D8B030D-6E8A-4147-A177-3AD203B41FA5}">
                      <a16:colId xmlns:a16="http://schemas.microsoft.com/office/drawing/2014/main" val="3936905461"/>
                    </a:ext>
                  </a:extLst>
                </a:gridCol>
              </a:tblGrid>
              <a:tr h="368506">
                <a:tc>
                  <a:txBody>
                    <a:bodyPr/>
                    <a:lstStyle/>
                    <a:p>
                      <a:r>
                        <a:rPr lang="en-US" dirty="0"/>
                        <a:t>Devices</a:t>
                      </a:r>
                    </a:p>
                  </a:txBody>
                  <a:tcPr/>
                </a:tc>
                <a:tc>
                  <a:txBody>
                    <a:bodyPr/>
                    <a:lstStyle/>
                    <a:p>
                      <a:r>
                        <a:rPr lang="en-US" dirty="0"/>
                        <a:t>Max Power (Watt)</a:t>
                      </a:r>
                    </a:p>
                  </a:txBody>
                  <a:tcPr/>
                </a:tc>
                <a:tc>
                  <a:txBody>
                    <a:bodyPr/>
                    <a:lstStyle/>
                    <a:p>
                      <a:r>
                        <a:rPr lang="en-US" dirty="0"/>
                        <a:t>Max Current (Amp)</a:t>
                      </a:r>
                    </a:p>
                  </a:txBody>
                  <a:tcPr/>
                </a:tc>
                <a:extLst>
                  <a:ext uri="{0D108BD9-81ED-4DB2-BD59-A6C34878D82A}">
                    <a16:rowId xmlns:a16="http://schemas.microsoft.com/office/drawing/2014/main" val="4092882856"/>
                  </a:ext>
                </a:extLst>
              </a:tr>
              <a:tr h="3685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RF-Power measurement</a:t>
                      </a:r>
                    </a:p>
                  </a:txBody>
                  <a:tcPr/>
                </a:tc>
                <a:tc>
                  <a:txBody>
                    <a:bodyPr/>
                    <a:lstStyle/>
                    <a:p>
                      <a:r>
                        <a:rPr lang="en-US" dirty="0"/>
                        <a:t>104</a:t>
                      </a:r>
                    </a:p>
                  </a:txBody>
                  <a:tcPr/>
                </a:tc>
                <a:tc>
                  <a:txBody>
                    <a:bodyPr/>
                    <a:lstStyle/>
                    <a:p>
                      <a:r>
                        <a:rPr lang="en-US" dirty="0"/>
                        <a:t>0.5</a:t>
                      </a:r>
                    </a:p>
                  </a:txBody>
                  <a:tcPr/>
                </a:tc>
                <a:extLst>
                  <a:ext uri="{0D108BD9-81ED-4DB2-BD59-A6C34878D82A}">
                    <a16:rowId xmlns:a16="http://schemas.microsoft.com/office/drawing/2014/main" val="3559127271"/>
                  </a:ext>
                </a:extLst>
              </a:tr>
              <a:tr h="368506">
                <a:tc>
                  <a:txBody>
                    <a:bodyPr/>
                    <a:lstStyle/>
                    <a:p>
                      <a:r>
                        <a:rPr lang="en-US" dirty="0"/>
                        <a:t>DC Power supply</a:t>
                      </a:r>
                    </a:p>
                  </a:txBody>
                  <a:tcPr/>
                </a:tc>
                <a:tc>
                  <a:txBody>
                    <a:bodyPr/>
                    <a:lstStyle/>
                    <a:p>
                      <a:r>
                        <a:rPr lang="en-US" dirty="0"/>
                        <a:t>220</a:t>
                      </a:r>
                    </a:p>
                  </a:txBody>
                  <a:tcPr/>
                </a:tc>
                <a:tc>
                  <a:txBody>
                    <a:bodyPr/>
                    <a:lstStyle/>
                    <a:p>
                      <a:r>
                        <a:rPr lang="en-US" dirty="0"/>
                        <a:t>1.8</a:t>
                      </a:r>
                    </a:p>
                  </a:txBody>
                  <a:tcPr/>
                </a:tc>
                <a:extLst>
                  <a:ext uri="{0D108BD9-81ED-4DB2-BD59-A6C34878D82A}">
                    <a16:rowId xmlns:a16="http://schemas.microsoft.com/office/drawing/2014/main" val="3478771133"/>
                  </a:ext>
                </a:extLst>
              </a:tr>
              <a:tr h="368506">
                <a:tc>
                  <a:txBody>
                    <a:bodyPr/>
                    <a:lstStyle/>
                    <a:p>
                      <a:r>
                        <a:rPr lang="en-US" dirty="0"/>
                        <a:t>USB to Ethernet </a:t>
                      </a:r>
                    </a:p>
                  </a:txBody>
                  <a:tcPr/>
                </a:tc>
                <a:tc>
                  <a:txBody>
                    <a:bodyPr/>
                    <a:lstStyle/>
                    <a:p>
                      <a:r>
                        <a:rPr lang="en-US" dirty="0"/>
                        <a:t>10</a:t>
                      </a:r>
                    </a:p>
                  </a:txBody>
                  <a:tcPr/>
                </a:tc>
                <a:tc>
                  <a:txBody>
                    <a:bodyPr/>
                    <a:lstStyle/>
                    <a:p>
                      <a:r>
                        <a:rPr lang="en-US" dirty="0"/>
                        <a:t>0.4</a:t>
                      </a:r>
                    </a:p>
                  </a:txBody>
                  <a:tcPr/>
                </a:tc>
                <a:extLst>
                  <a:ext uri="{0D108BD9-81ED-4DB2-BD59-A6C34878D82A}">
                    <a16:rowId xmlns:a16="http://schemas.microsoft.com/office/drawing/2014/main" val="2595101844"/>
                  </a:ext>
                </a:extLst>
              </a:tr>
              <a:tr h="368506">
                <a:tc>
                  <a:txBody>
                    <a:bodyPr/>
                    <a:lstStyle/>
                    <a:p>
                      <a:r>
                        <a:rPr lang="en-US" dirty="0"/>
                        <a:t>USB to Ethernet </a:t>
                      </a:r>
                    </a:p>
                  </a:txBody>
                  <a:tcPr/>
                </a:tc>
                <a:tc>
                  <a:txBody>
                    <a:bodyPr/>
                    <a:lstStyle/>
                    <a:p>
                      <a:r>
                        <a:rPr lang="en-US" dirty="0"/>
                        <a:t>10</a:t>
                      </a:r>
                    </a:p>
                  </a:txBody>
                  <a:tcPr/>
                </a:tc>
                <a:tc>
                  <a:txBody>
                    <a:bodyPr/>
                    <a:lstStyle/>
                    <a:p>
                      <a:r>
                        <a:rPr lang="en-US" dirty="0"/>
                        <a:t>0.4</a:t>
                      </a:r>
                    </a:p>
                  </a:txBody>
                  <a:tcPr/>
                </a:tc>
                <a:extLst>
                  <a:ext uri="{0D108BD9-81ED-4DB2-BD59-A6C34878D82A}">
                    <a16:rowId xmlns:a16="http://schemas.microsoft.com/office/drawing/2014/main" val="893560578"/>
                  </a:ext>
                </a:extLst>
              </a:tr>
              <a:tr h="368506">
                <a:tc>
                  <a:txBody>
                    <a:bodyPr/>
                    <a:lstStyle/>
                    <a:p>
                      <a:r>
                        <a:rPr lang="en-US" dirty="0"/>
                        <a:t>USB to Ethernet </a:t>
                      </a:r>
                    </a:p>
                  </a:txBody>
                  <a:tcPr/>
                </a:tc>
                <a:tc>
                  <a:txBody>
                    <a:bodyPr/>
                    <a:lstStyle/>
                    <a:p>
                      <a:r>
                        <a:rPr lang="en-US" dirty="0"/>
                        <a:t>10</a:t>
                      </a:r>
                    </a:p>
                  </a:txBody>
                  <a:tcPr/>
                </a:tc>
                <a:tc>
                  <a:txBody>
                    <a:bodyPr/>
                    <a:lstStyle/>
                    <a:p>
                      <a:r>
                        <a:rPr lang="en-US" dirty="0"/>
                        <a:t>0.4</a:t>
                      </a:r>
                    </a:p>
                  </a:txBody>
                  <a:tcPr/>
                </a:tc>
                <a:extLst>
                  <a:ext uri="{0D108BD9-81ED-4DB2-BD59-A6C34878D82A}">
                    <a16:rowId xmlns:a16="http://schemas.microsoft.com/office/drawing/2014/main" val="4167613466"/>
                  </a:ext>
                </a:extLst>
              </a:tr>
              <a:tr h="368506">
                <a:tc>
                  <a:txBody>
                    <a:bodyPr/>
                    <a:lstStyle/>
                    <a:p>
                      <a:r>
                        <a:rPr lang="en-US" dirty="0"/>
                        <a:t>USB to Ethernet </a:t>
                      </a:r>
                    </a:p>
                  </a:txBody>
                  <a:tcPr/>
                </a:tc>
                <a:tc>
                  <a:txBody>
                    <a:bodyPr/>
                    <a:lstStyle/>
                    <a:p>
                      <a:r>
                        <a:rPr lang="en-US" dirty="0"/>
                        <a:t>10</a:t>
                      </a:r>
                    </a:p>
                  </a:txBody>
                  <a:tcPr/>
                </a:tc>
                <a:tc>
                  <a:txBody>
                    <a:bodyPr/>
                    <a:lstStyle/>
                    <a:p>
                      <a:r>
                        <a:rPr lang="en-US" dirty="0"/>
                        <a:t>0.4</a:t>
                      </a:r>
                    </a:p>
                  </a:txBody>
                  <a:tcPr/>
                </a:tc>
                <a:extLst>
                  <a:ext uri="{0D108BD9-81ED-4DB2-BD59-A6C34878D82A}">
                    <a16:rowId xmlns:a16="http://schemas.microsoft.com/office/drawing/2014/main" val="696623590"/>
                  </a:ext>
                </a:extLst>
              </a:tr>
              <a:tr h="368506">
                <a:tc>
                  <a:txBody>
                    <a:bodyPr/>
                    <a:lstStyle/>
                    <a:p>
                      <a:r>
                        <a:rPr lang="en-US" dirty="0"/>
                        <a:t>USB to Ethernet </a:t>
                      </a:r>
                    </a:p>
                  </a:txBody>
                  <a:tcPr/>
                </a:tc>
                <a:tc>
                  <a:txBody>
                    <a:bodyPr/>
                    <a:lstStyle/>
                    <a:p>
                      <a:r>
                        <a:rPr lang="en-US" dirty="0"/>
                        <a:t>10</a:t>
                      </a:r>
                    </a:p>
                  </a:txBody>
                  <a:tcPr/>
                </a:tc>
                <a:tc>
                  <a:txBody>
                    <a:bodyPr/>
                    <a:lstStyle/>
                    <a:p>
                      <a:r>
                        <a:rPr lang="en-US" dirty="0"/>
                        <a:t>0.4</a:t>
                      </a:r>
                    </a:p>
                  </a:txBody>
                  <a:tcPr/>
                </a:tc>
                <a:extLst>
                  <a:ext uri="{0D108BD9-81ED-4DB2-BD59-A6C34878D82A}">
                    <a16:rowId xmlns:a16="http://schemas.microsoft.com/office/drawing/2014/main" val="2513541157"/>
                  </a:ext>
                </a:extLst>
              </a:tr>
              <a:tr h="368506">
                <a:tc>
                  <a:txBody>
                    <a:bodyPr/>
                    <a:lstStyle/>
                    <a:p>
                      <a:r>
                        <a:rPr lang="en-US" dirty="0"/>
                        <a:t>RS232 to Ethernet</a:t>
                      </a:r>
                    </a:p>
                  </a:txBody>
                  <a:tcPr/>
                </a:tc>
                <a:tc>
                  <a:txBody>
                    <a:bodyPr/>
                    <a:lstStyle/>
                    <a:p>
                      <a:r>
                        <a:rPr lang="en-US" dirty="0"/>
                        <a:t>6.03</a:t>
                      </a:r>
                    </a:p>
                  </a:txBody>
                  <a:tcPr/>
                </a:tc>
                <a:tc>
                  <a:txBody>
                    <a:bodyPr/>
                    <a:lstStyle/>
                    <a:p>
                      <a:r>
                        <a:rPr lang="en-US" dirty="0"/>
                        <a:t>0.19</a:t>
                      </a:r>
                    </a:p>
                  </a:txBody>
                  <a:tcPr/>
                </a:tc>
                <a:extLst>
                  <a:ext uri="{0D108BD9-81ED-4DB2-BD59-A6C34878D82A}">
                    <a16:rowId xmlns:a16="http://schemas.microsoft.com/office/drawing/2014/main" val="1634550339"/>
                  </a:ext>
                </a:extLst>
              </a:tr>
              <a:tr h="368506">
                <a:tc>
                  <a:txBody>
                    <a:bodyPr/>
                    <a:lstStyle/>
                    <a:p>
                      <a:r>
                        <a:rPr lang="en-US" dirty="0"/>
                        <a:t>RS232 to Ethernet</a:t>
                      </a:r>
                    </a:p>
                  </a:txBody>
                  <a:tcPr/>
                </a:tc>
                <a:tc>
                  <a:txBody>
                    <a:bodyPr/>
                    <a:lstStyle/>
                    <a:p>
                      <a:r>
                        <a:rPr lang="en-US" dirty="0"/>
                        <a:t>6.03</a:t>
                      </a:r>
                    </a:p>
                  </a:txBody>
                  <a:tcPr/>
                </a:tc>
                <a:tc>
                  <a:txBody>
                    <a:bodyPr/>
                    <a:lstStyle/>
                    <a:p>
                      <a:r>
                        <a:rPr lang="en-US" dirty="0"/>
                        <a:t>0.19</a:t>
                      </a:r>
                    </a:p>
                  </a:txBody>
                  <a:tcPr/>
                </a:tc>
                <a:extLst>
                  <a:ext uri="{0D108BD9-81ED-4DB2-BD59-A6C34878D82A}">
                    <a16:rowId xmlns:a16="http://schemas.microsoft.com/office/drawing/2014/main" val="2124960411"/>
                  </a:ext>
                </a:extLst>
              </a:tr>
              <a:tr h="368506">
                <a:tc>
                  <a:txBody>
                    <a:bodyPr/>
                    <a:lstStyle/>
                    <a:p>
                      <a:endParaRPr lang="en-US" dirty="0"/>
                    </a:p>
                  </a:txBody>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70564637"/>
                  </a:ext>
                </a:extLst>
              </a:tr>
              <a:tr h="368506">
                <a:tc>
                  <a:txBody>
                    <a:bodyPr/>
                    <a:lstStyle/>
                    <a:p>
                      <a:r>
                        <a:rPr lang="en-US" dirty="0"/>
                        <a:t>TOTAL</a:t>
                      </a:r>
                    </a:p>
                  </a:txBody>
                  <a:tcPr/>
                </a:tc>
                <a:tc>
                  <a:txBody>
                    <a:bodyPr/>
                    <a:lstStyle/>
                    <a:p>
                      <a:pPr algn="l" fontAlgn="b"/>
                      <a:r>
                        <a:rPr lang="en-US" sz="1800" b="0" i="0" u="none" strike="noStrike" dirty="0">
                          <a:solidFill>
                            <a:srgbClr val="000000"/>
                          </a:solidFill>
                          <a:effectLst/>
                          <a:latin typeface="Calibri" panose="020F0502020204030204" pitchFamily="34" charset="0"/>
                        </a:rPr>
                        <a:t>386.06</a:t>
                      </a:r>
                    </a:p>
                  </a:txBody>
                  <a:tcPr marL="9525" marR="9525" marT="9525" marB="0" anchor="b"/>
                </a:tc>
                <a:tc>
                  <a:txBody>
                    <a:bodyPr/>
                    <a:lstStyle/>
                    <a:p>
                      <a:pPr algn="l" fontAlgn="b"/>
                      <a:r>
                        <a:rPr lang="en-US" sz="1800" b="0" i="0" u="none" strike="noStrike" dirty="0">
                          <a:solidFill>
                            <a:srgbClr val="000000"/>
                          </a:solidFill>
                          <a:effectLst/>
                          <a:latin typeface="Calibri" panose="020F0502020204030204" pitchFamily="34" charset="0"/>
                        </a:rPr>
                        <a:t>4.68</a:t>
                      </a:r>
                    </a:p>
                  </a:txBody>
                  <a:tcPr marL="9525" marR="9525" marT="9525" marB="0" anchor="b"/>
                </a:tc>
                <a:extLst>
                  <a:ext uri="{0D108BD9-81ED-4DB2-BD59-A6C34878D82A}">
                    <a16:rowId xmlns:a16="http://schemas.microsoft.com/office/drawing/2014/main" val="2435223635"/>
                  </a:ext>
                </a:extLst>
              </a:tr>
            </a:tbl>
          </a:graphicData>
        </a:graphic>
      </p:graphicFrame>
      <p:sp>
        <p:nvSpPr>
          <p:cNvPr id="3" name="TextBox 2">
            <a:extLst>
              <a:ext uri="{FF2B5EF4-FFF2-40B4-BE49-F238E27FC236}">
                <a16:creationId xmlns:a16="http://schemas.microsoft.com/office/drawing/2014/main" id="{91323B8C-DC00-4808-9ED9-F38CB282973E}"/>
              </a:ext>
            </a:extLst>
          </p:cNvPr>
          <p:cNvSpPr txBox="1"/>
          <p:nvPr/>
        </p:nvSpPr>
        <p:spPr>
          <a:xfrm>
            <a:off x="369116" y="368899"/>
            <a:ext cx="7264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Devices that require 120 VAC, single phase and require neutral</a:t>
            </a:r>
          </a:p>
        </p:txBody>
      </p:sp>
      <p:sp>
        <p:nvSpPr>
          <p:cNvPr id="4" name="Slide Number Placeholder 3">
            <a:extLst>
              <a:ext uri="{FF2B5EF4-FFF2-40B4-BE49-F238E27FC236}">
                <a16:creationId xmlns:a16="http://schemas.microsoft.com/office/drawing/2014/main" id="{0ABE0E19-684C-4E2E-A434-63677E2E519D}"/>
              </a:ext>
            </a:extLst>
          </p:cNvPr>
          <p:cNvSpPr>
            <a:spLocks noGrp="1"/>
          </p:cNvSpPr>
          <p:nvPr>
            <p:ph type="sldNum" sz="quarter" idx="12"/>
          </p:nvPr>
        </p:nvSpPr>
        <p:spPr/>
        <p:txBody>
          <a:bodyPr/>
          <a:lstStyle/>
          <a:p>
            <a:fld id="{94ED595E-C6EF-426F-AC6C-268D199B6091}" type="slidenum">
              <a:rPr lang="en-US" smtClean="0"/>
              <a:t>14</a:t>
            </a:fld>
            <a:endParaRPr lang="en-US"/>
          </a:p>
        </p:txBody>
      </p:sp>
    </p:spTree>
    <p:extLst>
      <p:ext uri="{BB962C8B-B14F-4D97-AF65-F5344CB8AC3E}">
        <p14:creationId xmlns:p14="http://schemas.microsoft.com/office/powerpoint/2010/main" val="4249194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31E2744B-474C-48AF-9A7F-8F51176D1D5F}"/>
              </a:ext>
            </a:extLst>
          </p:cNvPr>
          <p:cNvGraphicFramePr>
            <a:graphicFrameLocks noGrp="1"/>
          </p:cNvGraphicFramePr>
          <p:nvPr/>
        </p:nvGraphicFramePr>
        <p:xfrm>
          <a:off x="530371" y="1073790"/>
          <a:ext cx="6818385" cy="737012"/>
        </p:xfrm>
        <a:graphic>
          <a:graphicData uri="http://schemas.openxmlformats.org/drawingml/2006/table">
            <a:tbl>
              <a:tblPr firstRow="1" bandRow="1">
                <a:tableStyleId>{5C22544A-7EE6-4342-B048-85BDC9FD1C3A}</a:tableStyleId>
              </a:tblPr>
              <a:tblGrid>
                <a:gridCol w="2264455">
                  <a:extLst>
                    <a:ext uri="{9D8B030D-6E8A-4147-A177-3AD203B41FA5}">
                      <a16:colId xmlns:a16="http://schemas.microsoft.com/office/drawing/2014/main" val="2870521307"/>
                    </a:ext>
                  </a:extLst>
                </a:gridCol>
                <a:gridCol w="2070789">
                  <a:extLst>
                    <a:ext uri="{9D8B030D-6E8A-4147-A177-3AD203B41FA5}">
                      <a16:colId xmlns:a16="http://schemas.microsoft.com/office/drawing/2014/main" val="2212927525"/>
                    </a:ext>
                  </a:extLst>
                </a:gridCol>
                <a:gridCol w="2483141">
                  <a:extLst>
                    <a:ext uri="{9D8B030D-6E8A-4147-A177-3AD203B41FA5}">
                      <a16:colId xmlns:a16="http://schemas.microsoft.com/office/drawing/2014/main" val="3936905461"/>
                    </a:ext>
                  </a:extLst>
                </a:gridCol>
              </a:tblGrid>
              <a:tr h="368506">
                <a:tc>
                  <a:txBody>
                    <a:bodyPr/>
                    <a:lstStyle/>
                    <a:p>
                      <a:r>
                        <a:rPr lang="en-US" dirty="0"/>
                        <a:t>devices</a:t>
                      </a:r>
                    </a:p>
                  </a:txBody>
                  <a:tcPr/>
                </a:tc>
                <a:tc>
                  <a:txBody>
                    <a:bodyPr/>
                    <a:lstStyle/>
                    <a:p>
                      <a:r>
                        <a:rPr lang="en-US" dirty="0"/>
                        <a:t>Max Power (Watt)</a:t>
                      </a:r>
                    </a:p>
                  </a:txBody>
                  <a:tcPr/>
                </a:tc>
                <a:tc>
                  <a:txBody>
                    <a:bodyPr/>
                    <a:lstStyle/>
                    <a:p>
                      <a:r>
                        <a:rPr lang="en-US" dirty="0"/>
                        <a:t>Max Current (Amp)</a:t>
                      </a:r>
                    </a:p>
                  </a:txBody>
                  <a:tcPr/>
                </a:tc>
                <a:extLst>
                  <a:ext uri="{0D108BD9-81ED-4DB2-BD59-A6C34878D82A}">
                    <a16:rowId xmlns:a16="http://schemas.microsoft.com/office/drawing/2014/main" val="4092882856"/>
                  </a:ext>
                </a:extLst>
              </a:tr>
              <a:tr h="368506">
                <a:tc>
                  <a:txBody>
                    <a:bodyPr/>
                    <a:lstStyle/>
                    <a:p>
                      <a:r>
                        <a:rPr lang="en-US" dirty="0"/>
                        <a:t>CPI Power Supply</a:t>
                      </a:r>
                    </a:p>
                  </a:txBody>
                  <a:tcPr/>
                </a:tc>
                <a:tc>
                  <a:txBody>
                    <a:bodyPr/>
                    <a:lstStyle/>
                    <a:p>
                      <a:r>
                        <a:rPr lang="en-US" dirty="0"/>
                        <a:t>1650</a:t>
                      </a:r>
                    </a:p>
                  </a:txBody>
                  <a:tcPr/>
                </a:tc>
                <a:tc>
                  <a:txBody>
                    <a:bodyPr/>
                    <a:lstStyle/>
                    <a:p>
                      <a:r>
                        <a:rPr lang="en-US" dirty="0"/>
                        <a:t>8</a:t>
                      </a:r>
                    </a:p>
                  </a:txBody>
                  <a:tcPr/>
                </a:tc>
                <a:extLst>
                  <a:ext uri="{0D108BD9-81ED-4DB2-BD59-A6C34878D82A}">
                    <a16:rowId xmlns:a16="http://schemas.microsoft.com/office/drawing/2014/main" val="3559127271"/>
                  </a:ext>
                </a:extLst>
              </a:tr>
            </a:tbl>
          </a:graphicData>
        </a:graphic>
      </p:graphicFrame>
      <p:sp>
        <p:nvSpPr>
          <p:cNvPr id="3" name="TextBox 2">
            <a:extLst>
              <a:ext uri="{FF2B5EF4-FFF2-40B4-BE49-F238E27FC236}">
                <a16:creationId xmlns:a16="http://schemas.microsoft.com/office/drawing/2014/main" id="{F6EC4159-ACC2-4E6A-9955-9ECDADBCE159}"/>
              </a:ext>
            </a:extLst>
          </p:cNvPr>
          <p:cNvSpPr txBox="1"/>
          <p:nvPr/>
        </p:nvSpPr>
        <p:spPr>
          <a:xfrm>
            <a:off x="369116" y="368899"/>
            <a:ext cx="7264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Devices that require 240 VAC, single phase and NO neutral</a:t>
            </a:r>
          </a:p>
        </p:txBody>
      </p:sp>
      <p:sp>
        <p:nvSpPr>
          <p:cNvPr id="4" name="Slide Number Placeholder 3">
            <a:extLst>
              <a:ext uri="{FF2B5EF4-FFF2-40B4-BE49-F238E27FC236}">
                <a16:creationId xmlns:a16="http://schemas.microsoft.com/office/drawing/2014/main" id="{6CACD9DC-D5DE-4003-9B8C-0648C9FCECCC}"/>
              </a:ext>
            </a:extLst>
          </p:cNvPr>
          <p:cNvSpPr>
            <a:spLocks noGrp="1"/>
          </p:cNvSpPr>
          <p:nvPr>
            <p:ph type="sldNum" sz="quarter" idx="12"/>
          </p:nvPr>
        </p:nvSpPr>
        <p:spPr/>
        <p:txBody>
          <a:bodyPr/>
          <a:lstStyle/>
          <a:p>
            <a:fld id="{94ED595E-C6EF-426F-AC6C-268D199B6091}" type="slidenum">
              <a:rPr lang="en-US" smtClean="0"/>
              <a:t>15</a:t>
            </a:fld>
            <a:endParaRPr lang="en-US"/>
          </a:p>
        </p:txBody>
      </p:sp>
    </p:spTree>
    <p:extLst>
      <p:ext uri="{BB962C8B-B14F-4D97-AF65-F5344CB8AC3E}">
        <p14:creationId xmlns:p14="http://schemas.microsoft.com/office/powerpoint/2010/main" val="19184847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B359129-03AE-4A57-88AB-D842125B1769}"/>
              </a:ext>
            </a:extLst>
          </p:cNvPr>
          <p:cNvSpPr txBox="1"/>
          <p:nvPr/>
        </p:nvSpPr>
        <p:spPr>
          <a:xfrm>
            <a:off x="218114" y="150785"/>
            <a:ext cx="1124963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Devices that could work both on 120 VAV &amp; 240 VAC, require 1-phase &amp; Neutral </a:t>
            </a:r>
          </a:p>
        </p:txBody>
      </p:sp>
      <p:graphicFrame>
        <p:nvGraphicFramePr>
          <p:cNvPr id="4" name="Table 2">
            <a:extLst>
              <a:ext uri="{FF2B5EF4-FFF2-40B4-BE49-F238E27FC236}">
                <a16:creationId xmlns:a16="http://schemas.microsoft.com/office/drawing/2014/main" id="{22A748DB-5486-4EA5-867B-03A78401788B}"/>
              </a:ext>
            </a:extLst>
          </p:cNvPr>
          <p:cNvGraphicFramePr>
            <a:graphicFrameLocks noGrp="1"/>
          </p:cNvGraphicFramePr>
          <p:nvPr/>
        </p:nvGraphicFramePr>
        <p:xfrm>
          <a:off x="303868" y="520117"/>
          <a:ext cx="6818385" cy="6264602"/>
        </p:xfrm>
        <a:graphic>
          <a:graphicData uri="http://schemas.openxmlformats.org/drawingml/2006/table">
            <a:tbl>
              <a:tblPr firstRow="1" bandRow="1">
                <a:tableStyleId>{5C22544A-7EE6-4342-B048-85BDC9FD1C3A}</a:tableStyleId>
              </a:tblPr>
              <a:tblGrid>
                <a:gridCol w="2264455">
                  <a:extLst>
                    <a:ext uri="{9D8B030D-6E8A-4147-A177-3AD203B41FA5}">
                      <a16:colId xmlns:a16="http://schemas.microsoft.com/office/drawing/2014/main" val="2870521307"/>
                    </a:ext>
                  </a:extLst>
                </a:gridCol>
                <a:gridCol w="2070789">
                  <a:extLst>
                    <a:ext uri="{9D8B030D-6E8A-4147-A177-3AD203B41FA5}">
                      <a16:colId xmlns:a16="http://schemas.microsoft.com/office/drawing/2014/main" val="2212927525"/>
                    </a:ext>
                  </a:extLst>
                </a:gridCol>
                <a:gridCol w="2483141">
                  <a:extLst>
                    <a:ext uri="{9D8B030D-6E8A-4147-A177-3AD203B41FA5}">
                      <a16:colId xmlns:a16="http://schemas.microsoft.com/office/drawing/2014/main" val="3936905461"/>
                    </a:ext>
                  </a:extLst>
                </a:gridCol>
              </a:tblGrid>
              <a:tr h="368506">
                <a:tc>
                  <a:txBody>
                    <a:bodyPr/>
                    <a:lstStyle/>
                    <a:p>
                      <a:r>
                        <a:rPr lang="en-US" dirty="0"/>
                        <a:t>Devices</a:t>
                      </a:r>
                    </a:p>
                  </a:txBody>
                  <a:tcPr/>
                </a:tc>
                <a:tc>
                  <a:txBody>
                    <a:bodyPr/>
                    <a:lstStyle/>
                    <a:p>
                      <a:r>
                        <a:rPr lang="en-US" dirty="0"/>
                        <a:t>Max Power (Watt)</a:t>
                      </a:r>
                    </a:p>
                  </a:txBody>
                  <a:tcPr/>
                </a:tc>
                <a:tc>
                  <a:txBody>
                    <a:bodyPr/>
                    <a:lstStyle/>
                    <a:p>
                      <a:r>
                        <a:rPr lang="en-US" dirty="0"/>
                        <a:t>Max Current (Amp)</a:t>
                      </a:r>
                    </a:p>
                  </a:txBody>
                  <a:tcPr/>
                </a:tc>
                <a:extLst>
                  <a:ext uri="{0D108BD9-81ED-4DB2-BD59-A6C34878D82A}">
                    <a16:rowId xmlns:a16="http://schemas.microsoft.com/office/drawing/2014/main" val="4092882856"/>
                  </a:ext>
                </a:extLst>
              </a:tr>
              <a:tr h="368506">
                <a:tc>
                  <a:txBody>
                    <a:bodyPr/>
                    <a:lstStyle/>
                    <a:p>
                      <a:r>
                        <a:rPr lang="en-US" dirty="0"/>
                        <a:t>MKS 670BD21</a:t>
                      </a:r>
                    </a:p>
                  </a:txBody>
                  <a:tcPr/>
                </a:tc>
                <a:tc>
                  <a:txBody>
                    <a:bodyPr/>
                    <a:lstStyle/>
                    <a:p>
                      <a:r>
                        <a:rPr lang="en-US" dirty="0"/>
                        <a:t>40</a:t>
                      </a:r>
                    </a:p>
                  </a:txBody>
                  <a:tcPr/>
                </a:tc>
                <a:tc>
                  <a:txBody>
                    <a:bodyPr/>
                    <a:lstStyle/>
                    <a:p>
                      <a:r>
                        <a:rPr lang="en-US" dirty="0"/>
                        <a:t>0.3</a:t>
                      </a:r>
                    </a:p>
                  </a:txBody>
                  <a:tcPr/>
                </a:tc>
                <a:extLst>
                  <a:ext uri="{0D108BD9-81ED-4DB2-BD59-A6C34878D82A}">
                    <a16:rowId xmlns:a16="http://schemas.microsoft.com/office/drawing/2014/main" val="3559127271"/>
                  </a:ext>
                </a:extLst>
              </a:tr>
              <a:tr h="3685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MKS 670BD21</a:t>
                      </a:r>
                    </a:p>
                  </a:txBody>
                  <a:tcPr/>
                </a:tc>
                <a:tc>
                  <a:txBody>
                    <a:bodyPr/>
                    <a:lstStyle/>
                    <a:p>
                      <a:r>
                        <a:rPr lang="en-US" dirty="0"/>
                        <a:t>40</a:t>
                      </a:r>
                    </a:p>
                  </a:txBody>
                  <a:tcPr/>
                </a:tc>
                <a:tc>
                  <a:txBody>
                    <a:bodyPr/>
                    <a:lstStyle/>
                    <a:p>
                      <a:r>
                        <a:rPr lang="en-US" dirty="0"/>
                        <a:t>0.3</a:t>
                      </a:r>
                    </a:p>
                  </a:txBody>
                  <a:tcPr/>
                </a:tc>
                <a:extLst>
                  <a:ext uri="{0D108BD9-81ED-4DB2-BD59-A6C34878D82A}">
                    <a16:rowId xmlns:a16="http://schemas.microsoft.com/office/drawing/2014/main" val="3478771133"/>
                  </a:ext>
                </a:extLst>
              </a:tr>
              <a:tr h="3685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MKS 670BD21</a:t>
                      </a:r>
                    </a:p>
                  </a:txBody>
                  <a:tcPr/>
                </a:tc>
                <a:tc>
                  <a:txBody>
                    <a:bodyPr/>
                    <a:lstStyle/>
                    <a:p>
                      <a:r>
                        <a:rPr lang="en-US" dirty="0"/>
                        <a:t>40</a:t>
                      </a:r>
                    </a:p>
                  </a:txBody>
                  <a:tcPr/>
                </a:tc>
                <a:tc>
                  <a:txBody>
                    <a:bodyPr/>
                    <a:lstStyle/>
                    <a:p>
                      <a:r>
                        <a:rPr lang="en-US" dirty="0"/>
                        <a:t>0.3</a:t>
                      </a:r>
                    </a:p>
                  </a:txBody>
                  <a:tcPr/>
                </a:tc>
                <a:extLst>
                  <a:ext uri="{0D108BD9-81ED-4DB2-BD59-A6C34878D82A}">
                    <a16:rowId xmlns:a16="http://schemas.microsoft.com/office/drawing/2014/main" val="2595101844"/>
                  </a:ext>
                </a:extLst>
              </a:tr>
              <a:tr h="368506">
                <a:tc>
                  <a:txBody>
                    <a:bodyPr/>
                    <a:lstStyle/>
                    <a:p>
                      <a:r>
                        <a:rPr lang="en-US" dirty="0"/>
                        <a:t>TPG 361</a:t>
                      </a:r>
                    </a:p>
                  </a:txBody>
                  <a:tcPr/>
                </a:tc>
                <a:tc>
                  <a:txBody>
                    <a:bodyPr/>
                    <a:lstStyle/>
                    <a:p>
                      <a:r>
                        <a:rPr lang="en-US" dirty="0"/>
                        <a:t>45</a:t>
                      </a:r>
                    </a:p>
                  </a:txBody>
                  <a:tcPr/>
                </a:tc>
                <a:tc>
                  <a:txBody>
                    <a:bodyPr/>
                    <a:lstStyle/>
                    <a:p>
                      <a:r>
                        <a:rPr lang="en-US" dirty="0"/>
                        <a:t>0.38</a:t>
                      </a:r>
                    </a:p>
                  </a:txBody>
                  <a:tcPr/>
                </a:tc>
                <a:extLst>
                  <a:ext uri="{0D108BD9-81ED-4DB2-BD59-A6C34878D82A}">
                    <a16:rowId xmlns:a16="http://schemas.microsoft.com/office/drawing/2014/main" val="893560578"/>
                  </a:ext>
                </a:extLst>
              </a:tr>
              <a:tr h="368506">
                <a:tc>
                  <a:txBody>
                    <a:bodyPr/>
                    <a:lstStyle/>
                    <a:p>
                      <a:r>
                        <a:rPr lang="en-US" dirty="0"/>
                        <a:t>DCU 600</a:t>
                      </a:r>
                    </a:p>
                  </a:txBody>
                  <a:tcPr/>
                </a:tc>
                <a:tc>
                  <a:txBody>
                    <a:bodyPr/>
                    <a:lstStyle/>
                    <a:p>
                      <a:r>
                        <a:rPr lang="en-US" dirty="0"/>
                        <a:t>590</a:t>
                      </a:r>
                    </a:p>
                  </a:txBody>
                  <a:tcPr/>
                </a:tc>
                <a:tc>
                  <a:txBody>
                    <a:bodyPr/>
                    <a:lstStyle/>
                    <a:p>
                      <a:r>
                        <a:rPr lang="en-US" dirty="0"/>
                        <a:t>3.8</a:t>
                      </a:r>
                    </a:p>
                  </a:txBody>
                  <a:tcPr/>
                </a:tc>
                <a:extLst>
                  <a:ext uri="{0D108BD9-81ED-4DB2-BD59-A6C34878D82A}">
                    <a16:rowId xmlns:a16="http://schemas.microsoft.com/office/drawing/2014/main" val="4167613466"/>
                  </a:ext>
                </a:extLst>
              </a:tr>
              <a:tr h="368506">
                <a:tc>
                  <a:txBody>
                    <a:bodyPr/>
                    <a:lstStyle/>
                    <a:p>
                      <a:r>
                        <a:rPr lang="en-US" dirty="0"/>
                        <a:t>Lakeshore 218</a:t>
                      </a:r>
                    </a:p>
                  </a:txBody>
                  <a:tcPr/>
                </a:tc>
                <a:tc>
                  <a:txBody>
                    <a:bodyPr/>
                    <a:lstStyle/>
                    <a:p>
                      <a:r>
                        <a:rPr lang="en-US" dirty="0"/>
                        <a:t>18</a:t>
                      </a:r>
                    </a:p>
                  </a:txBody>
                  <a:tcPr/>
                </a:tc>
                <a:tc>
                  <a:txBody>
                    <a:bodyPr/>
                    <a:lstStyle/>
                    <a:p>
                      <a:r>
                        <a:rPr lang="en-US" dirty="0"/>
                        <a:t>0.15</a:t>
                      </a:r>
                    </a:p>
                  </a:txBody>
                  <a:tcPr/>
                </a:tc>
                <a:extLst>
                  <a:ext uri="{0D108BD9-81ED-4DB2-BD59-A6C34878D82A}">
                    <a16:rowId xmlns:a16="http://schemas.microsoft.com/office/drawing/2014/main" val="696623590"/>
                  </a:ext>
                </a:extLst>
              </a:tr>
              <a:tr h="368506">
                <a:tc>
                  <a:txBody>
                    <a:bodyPr/>
                    <a:lstStyle/>
                    <a:p>
                      <a:r>
                        <a:rPr lang="en-US" dirty="0"/>
                        <a:t>Lakeshore 218</a:t>
                      </a:r>
                    </a:p>
                  </a:txBody>
                  <a:tcPr/>
                </a:tc>
                <a:tc>
                  <a:txBody>
                    <a:bodyPr/>
                    <a:lstStyle/>
                    <a:p>
                      <a:r>
                        <a:rPr lang="en-US" dirty="0"/>
                        <a:t>18</a:t>
                      </a:r>
                    </a:p>
                  </a:txBody>
                  <a:tcPr/>
                </a:tc>
                <a:tc>
                  <a:txBody>
                    <a:bodyPr/>
                    <a:lstStyle/>
                    <a:p>
                      <a:r>
                        <a:rPr lang="en-US" dirty="0"/>
                        <a:t>0.15</a:t>
                      </a:r>
                    </a:p>
                  </a:txBody>
                  <a:tcPr/>
                </a:tc>
                <a:extLst>
                  <a:ext uri="{0D108BD9-81ED-4DB2-BD59-A6C34878D82A}">
                    <a16:rowId xmlns:a16="http://schemas.microsoft.com/office/drawing/2014/main" val="2513541157"/>
                  </a:ext>
                </a:extLst>
              </a:tr>
              <a:tr h="368506">
                <a:tc>
                  <a:txBody>
                    <a:bodyPr/>
                    <a:lstStyle/>
                    <a:p>
                      <a:r>
                        <a:rPr lang="en-US" dirty="0"/>
                        <a:t>Lakeshore 218</a:t>
                      </a:r>
                    </a:p>
                  </a:txBody>
                  <a:tcPr/>
                </a:tc>
                <a:tc>
                  <a:txBody>
                    <a:bodyPr/>
                    <a:lstStyle/>
                    <a:p>
                      <a:r>
                        <a:rPr lang="en-US" dirty="0"/>
                        <a:t>18</a:t>
                      </a:r>
                    </a:p>
                  </a:txBody>
                  <a:tcPr/>
                </a:tc>
                <a:tc>
                  <a:txBody>
                    <a:bodyPr/>
                    <a:lstStyle/>
                    <a:p>
                      <a:r>
                        <a:rPr lang="en-US" dirty="0"/>
                        <a:t>0.15</a:t>
                      </a:r>
                    </a:p>
                  </a:txBody>
                  <a:tcPr/>
                </a:tc>
                <a:extLst>
                  <a:ext uri="{0D108BD9-81ED-4DB2-BD59-A6C34878D82A}">
                    <a16:rowId xmlns:a16="http://schemas.microsoft.com/office/drawing/2014/main" val="1634550339"/>
                  </a:ext>
                </a:extLst>
              </a:tr>
              <a:tr h="368506">
                <a:tc>
                  <a:txBody>
                    <a:bodyPr/>
                    <a:lstStyle/>
                    <a:p>
                      <a:r>
                        <a:rPr lang="en-US" dirty="0"/>
                        <a:t>Lakeshore 218</a:t>
                      </a:r>
                    </a:p>
                  </a:txBody>
                  <a:tcPr/>
                </a:tc>
                <a:tc>
                  <a:txBody>
                    <a:bodyPr/>
                    <a:lstStyle/>
                    <a:p>
                      <a:r>
                        <a:rPr lang="en-US" dirty="0"/>
                        <a:t>18</a:t>
                      </a:r>
                    </a:p>
                  </a:txBody>
                  <a:tcPr/>
                </a:tc>
                <a:tc>
                  <a:txBody>
                    <a:bodyPr/>
                    <a:lstStyle/>
                    <a:p>
                      <a:r>
                        <a:rPr lang="en-US" dirty="0"/>
                        <a:t>0.15</a:t>
                      </a:r>
                    </a:p>
                  </a:txBody>
                  <a:tcPr/>
                </a:tc>
                <a:extLst>
                  <a:ext uri="{0D108BD9-81ED-4DB2-BD59-A6C34878D82A}">
                    <a16:rowId xmlns:a16="http://schemas.microsoft.com/office/drawing/2014/main" val="2124960411"/>
                  </a:ext>
                </a:extLst>
              </a:tr>
              <a:tr h="368506">
                <a:tc>
                  <a:txBody>
                    <a:bodyPr/>
                    <a:lstStyle/>
                    <a:p>
                      <a:r>
                        <a:rPr lang="en-US" dirty="0"/>
                        <a:t>Keithley 2000</a:t>
                      </a:r>
                    </a:p>
                  </a:txBody>
                  <a:tcPr/>
                </a:tc>
                <a:tc>
                  <a:txBody>
                    <a:bodyPr/>
                    <a:lstStyle/>
                    <a:p>
                      <a:r>
                        <a:rPr lang="en-US" dirty="0"/>
                        <a:t>30</a:t>
                      </a:r>
                    </a:p>
                  </a:txBody>
                  <a:tcPr/>
                </a:tc>
                <a:tc>
                  <a:txBody>
                    <a:bodyPr/>
                    <a:lstStyle/>
                    <a:p>
                      <a:r>
                        <a:rPr lang="en-US" dirty="0"/>
                        <a:t>0.25</a:t>
                      </a:r>
                    </a:p>
                  </a:txBody>
                  <a:tcPr/>
                </a:tc>
                <a:extLst>
                  <a:ext uri="{0D108BD9-81ED-4DB2-BD59-A6C34878D82A}">
                    <a16:rowId xmlns:a16="http://schemas.microsoft.com/office/drawing/2014/main" val="770564637"/>
                  </a:ext>
                </a:extLst>
              </a:tr>
              <a:tr h="368506">
                <a:tc>
                  <a:txBody>
                    <a:bodyPr/>
                    <a:lstStyle/>
                    <a:p>
                      <a:r>
                        <a:rPr lang="en-US" dirty="0"/>
                        <a:t>THCD 400</a:t>
                      </a:r>
                    </a:p>
                  </a:txBody>
                  <a:tcPr/>
                </a:tc>
                <a:tc>
                  <a:txBody>
                    <a:bodyPr/>
                    <a:lstStyle/>
                    <a:p>
                      <a:r>
                        <a:rPr lang="en-US" dirty="0"/>
                        <a:t>72</a:t>
                      </a:r>
                    </a:p>
                  </a:txBody>
                  <a:tcPr/>
                </a:tc>
                <a:tc>
                  <a:txBody>
                    <a:bodyPr/>
                    <a:lstStyle/>
                    <a:p>
                      <a:r>
                        <a:rPr lang="en-US" dirty="0"/>
                        <a:t>0.6</a:t>
                      </a:r>
                    </a:p>
                  </a:txBody>
                  <a:tcPr/>
                </a:tc>
                <a:extLst>
                  <a:ext uri="{0D108BD9-81ED-4DB2-BD59-A6C34878D82A}">
                    <a16:rowId xmlns:a16="http://schemas.microsoft.com/office/drawing/2014/main" val="2435223635"/>
                  </a:ext>
                </a:extLst>
              </a:tr>
              <a:tr h="368506">
                <a:tc>
                  <a:txBody>
                    <a:bodyPr/>
                    <a:lstStyle/>
                    <a:p>
                      <a:r>
                        <a:rPr lang="en-US" dirty="0"/>
                        <a:t>AMI 1700</a:t>
                      </a:r>
                    </a:p>
                  </a:txBody>
                  <a:tcPr/>
                </a:tc>
                <a:tc>
                  <a:txBody>
                    <a:bodyPr/>
                    <a:lstStyle/>
                    <a:p>
                      <a:r>
                        <a:rPr lang="en-US" dirty="0"/>
                        <a:t>264</a:t>
                      </a:r>
                    </a:p>
                  </a:txBody>
                  <a:tcPr/>
                </a:tc>
                <a:tc>
                  <a:txBody>
                    <a:bodyPr/>
                    <a:lstStyle/>
                    <a:p>
                      <a:r>
                        <a:rPr lang="en-US" dirty="0"/>
                        <a:t>2.2</a:t>
                      </a:r>
                    </a:p>
                  </a:txBody>
                  <a:tcPr/>
                </a:tc>
                <a:extLst>
                  <a:ext uri="{0D108BD9-81ED-4DB2-BD59-A6C34878D82A}">
                    <a16:rowId xmlns:a16="http://schemas.microsoft.com/office/drawing/2014/main" val="24569773"/>
                  </a:ext>
                </a:extLst>
              </a:tr>
              <a:tr h="368506">
                <a:tc>
                  <a:txBody>
                    <a:bodyPr/>
                    <a:lstStyle/>
                    <a:p>
                      <a:r>
                        <a:rPr lang="en-US" dirty="0"/>
                        <a:t>Motor Power Supply</a:t>
                      </a:r>
                    </a:p>
                  </a:txBody>
                  <a:tcPr/>
                </a:tc>
                <a:tc>
                  <a:txBody>
                    <a:bodyPr/>
                    <a:lstStyle/>
                    <a:p>
                      <a:r>
                        <a:rPr lang="en-US" dirty="0"/>
                        <a:t>312</a:t>
                      </a:r>
                    </a:p>
                  </a:txBody>
                  <a:tcPr/>
                </a:tc>
                <a:tc>
                  <a:txBody>
                    <a:bodyPr/>
                    <a:lstStyle/>
                    <a:p>
                      <a:r>
                        <a:rPr lang="en-US" dirty="0"/>
                        <a:t>2.6</a:t>
                      </a:r>
                    </a:p>
                  </a:txBody>
                  <a:tcPr/>
                </a:tc>
                <a:extLst>
                  <a:ext uri="{0D108BD9-81ED-4DB2-BD59-A6C34878D82A}">
                    <a16:rowId xmlns:a16="http://schemas.microsoft.com/office/drawing/2014/main" val="1680511982"/>
                  </a:ext>
                </a:extLst>
              </a:tr>
              <a:tr h="3685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EIP freq. counter</a:t>
                      </a:r>
                    </a:p>
                  </a:txBody>
                  <a:tcPr/>
                </a:tc>
                <a:tc>
                  <a:txBody>
                    <a:bodyPr/>
                    <a:lstStyle/>
                    <a:p>
                      <a:r>
                        <a:rPr lang="en-US" dirty="0"/>
                        <a:t>100</a:t>
                      </a:r>
                    </a:p>
                  </a:txBody>
                  <a:tcPr/>
                </a:tc>
                <a:tc>
                  <a:txBody>
                    <a:bodyPr/>
                    <a:lstStyle/>
                    <a:p>
                      <a:r>
                        <a:rPr lang="en-US" dirty="0"/>
                        <a:t>0.48</a:t>
                      </a:r>
                    </a:p>
                  </a:txBody>
                  <a:tcPr/>
                </a:tc>
                <a:extLst>
                  <a:ext uri="{0D108BD9-81ED-4DB2-BD59-A6C34878D82A}">
                    <a16:rowId xmlns:a16="http://schemas.microsoft.com/office/drawing/2014/main" val="1214005781"/>
                  </a:ext>
                </a:extLst>
              </a:tr>
              <a:tr h="368506">
                <a:tc>
                  <a:txBody>
                    <a:bodyPr/>
                    <a:lstStyle/>
                    <a:p>
                      <a:endParaRPr lang="en-US" dirty="0"/>
                    </a:p>
                  </a:txBody>
                  <a:tcPr/>
                </a:tc>
                <a:tc>
                  <a:txBody>
                    <a:bodyPr/>
                    <a:lstStyle/>
                    <a:p>
                      <a:pPr algn="l" fontAlgn="b"/>
                      <a:endParaRPr lang="en-US"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US"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7675996"/>
                  </a:ext>
                </a:extLst>
              </a:tr>
              <a:tr h="368506">
                <a:tc>
                  <a:txBody>
                    <a:bodyPr/>
                    <a:lstStyle/>
                    <a:p>
                      <a:r>
                        <a:rPr lang="en-US" dirty="0"/>
                        <a:t>TOTAL</a:t>
                      </a:r>
                    </a:p>
                  </a:txBody>
                  <a:tcPr/>
                </a:tc>
                <a:tc>
                  <a:txBody>
                    <a:bodyPr/>
                    <a:lstStyle/>
                    <a:p>
                      <a:pPr algn="l" fontAlgn="b"/>
                      <a:r>
                        <a:rPr lang="en-US" sz="1800" b="0" i="0" u="none" strike="noStrike" dirty="0">
                          <a:solidFill>
                            <a:srgbClr val="000000"/>
                          </a:solidFill>
                          <a:effectLst/>
                          <a:latin typeface="Calibri" panose="020F0502020204030204" pitchFamily="34" charset="0"/>
                        </a:rPr>
                        <a:t>1605</a:t>
                      </a:r>
                    </a:p>
                  </a:txBody>
                  <a:tcPr marL="9525" marR="9525" marT="9525" marB="0" anchor="b"/>
                </a:tc>
                <a:tc>
                  <a:txBody>
                    <a:bodyPr/>
                    <a:lstStyle/>
                    <a:p>
                      <a:pPr algn="l" fontAlgn="b"/>
                      <a:r>
                        <a:rPr lang="en-US" sz="1800" b="0" i="0" u="none" strike="noStrike" dirty="0">
                          <a:solidFill>
                            <a:srgbClr val="000000"/>
                          </a:solidFill>
                          <a:effectLst/>
                          <a:latin typeface="Calibri" panose="020F0502020204030204" pitchFamily="34" charset="0"/>
                        </a:rPr>
                        <a:t>11.81</a:t>
                      </a:r>
                    </a:p>
                  </a:txBody>
                  <a:tcPr marL="9525" marR="9525" marT="9525" marB="0" anchor="b"/>
                </a:tc>
                <a:extLst>
                  <a:ext uri="{0D108BD9-81ED-4DB2-BD59-A6C34878D82A}">
                    <a16:rowId xmlns:a16="http://schemas.microsoft.com/office/drawing/2014/main" val="566601731"/>
                  </a:ext>
                </a:extLst>
              </a:tr>
            </a:tbl>
          </a:graphicData>
        </a:graphic>
      </p:graphicFrame>
      <p:sp>
        <p:nvSpPr>
          <p:cNvPr id="2" name="Slide Number Placeholder 1">
            <a:extLst>
              <a:ext uri="{FF2B5EF4-FFF2-40B4-BE49-F238E27FC236}">
                <a16:creationId xmlns:a16="http://schemas.microsoft.com/office/drawing/2014/main" id="{F716C945-B603-43CB-B543-996A0B8BB6B6}"/>
              </a:ext>
            </a:extLst>
          </p:cNvPr>
          <p:cNvSpPr>
            <a:spLocks noGrp="1"/>
          </p:cNvSpPr>
          <p:nvPr>
            <p:ph type="sldNum" sz="quarter" idx="12"/>
          </p:nvPr>
        </p:nvSpPr>
        <p:spPr/>
        <p:txBody>
          <a:bodyPr/>
          <a:lstStyle/>
          <a:p>
            <a:fld id="{94ED595E-C6EF-426F-AC6C-268D199B6091}" type="slidenum">
              <a:rPr lang="en-US" smtClean="0"/>
              <a:t>16</a:t>
            </a:fld>
            <a:endParaRPr lang="en-US"/>
          </a:p>
        </p:txBody>
      </p:sp>
    </p:spTree>
    <p:extLst>
      <p:ext uri="{BB962C8B-B14F-4D97-AF65-F5344CB8AC3E}">
        <p14:creationId xmlns:p14="http://schemas.microsoft.com/office/powerpoint/2010/main" val="21446370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FA47C-7F3D-48DB-B217-8BF7C6B55122}"/>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04E9B9C6-32C1-420C-92AB-135F419AAAC1}"/>
              </a:ext>
            </a:extLst>
          </p:cNvPr>
          <p:cNvSpPr>
            <a:spLocks noGrp="1"/>
          </p:cNvSpPr>
          <p:nvPr>
            <p:ph idx="1"/>
          </p:nvPr>
        </p:nvSpPr>
        <p:spPr/>
        <p:txBody>
          <a:bodyPr/>
          <a:lstStyle/>
          <a:p>
            <a:r>
              <a:rPr lang="en-US" dirty="0"/>
              <a:t>Magnet Rack</a:t>
            </a:r>
          </a:p>
          <a:p>
            <a:r>
              <a:rPr lang="en-US" dirty="0"/>
              <a:t>Cryo-Rack</a:t>
            </a:r>
          </a:p>
        </p:txBody>
      </p:sp>
      <p:sp>
        <p:nvSpPr>
          <p:cNvPr id="4" name="Slide Number Placeholder 3">
            <a:extLst>
              <a:ext uri="{FF2B5EF4-FFF2-40B4-BE49-F238E27FC236}">
                <a16:creationId xmlns:a16="http://schemas.microsoft.com/office/drawing/2014/main" id="{897A44BC-B8B7-4E1D-BA08-F41D7B48B3D9}"/>
              </a:ext>
            </a:extLst>
          </p:cNvPr>
          <p:cNvSpPr>
            <a:spLocks noGrp="1"/>
          </p:cNvSpPr>
          <p:nvPr>
            <p:ph type="sldNum" sz="quarter" idx="12"/>
          </p:nvPr>
        </p:nvSpPr>
        <p:spPr/>
        <p:txBody>
          <a:bodyPr/>
          <a:lstStyle/>
          <a:p>
            <a:fld id="{94ED595E-C6EF-426F-AC6C-268D199B6091}" type="slidenum">
              <a:rPr lang="en-US" smtClean="0"/>
              <a:t>2</a:t>
            </a:fld>
            <a:endParaRPr lang="en-US"/>
          </a:p>
        </p:txBody>
      </p:sp>
    </p:spTree>
    <p:extLst>
      <p:ext uri="{BB962C8B-B14F-4D97-AF65-F5344CB8AC3E}">
        <p14:creationId xmlns:p14="http://schemas.microsoft.com/office/powerpoint/2010/main" val="3102059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A49FF-E9AE-464E-B6A1-B5B570B283B6}"/>
              </a:ext>
            </a:extLst>
          </p:cNvPr>
          <p:cNvSpPr>
            <a:spLocks noGrp="1"/>
          </p:cNvSpPr>
          <p:nvPr>
            <p:ph type="title"/>
          </p:nvPr>
        </p:nvSpPr>
        <p:spPr/>
        <p:txBody>
          <a:bodyPr/>
          <a:lstStyle/>
          <a:p>
            <a:r>
              <a:rPr lang="en-US" dirty="0"/>
              <a:t>Magnet Rack: Remaining issue</a:t>
            </a:r>
          </a:p>
        </p:txBody>
      </p:sp>
      <p:sp>
        <p:nvSpPr>
          <p:cNvPr id="8" name="TextBox 7">
            <a:extLst>
              <a:ext uri="{FF2B5EF4-FFF2-40B4-BE49-F238E27FC236}">
                <a16:creationId xmlns:a16="http://schemas.microsoft.com/office/drawing/2014/main" id="{77D36113-B1B2-4918-8DFA-34E0CE5FE21D}"/>
              </a:ext>
            </a:extLst>
          </p:cNvPr>
          <p:cNvSpPr txBox="1"/>
          <p:nvPr/>
        </p:nvSpPr>
        <p:spPr>
          <a:xfrm>
            <a:off x="662730" y="1690688"/>
            <a:ext cx="10989578" cy="4801314"/>
          </a:xfrm>
          <a:prstGeom prst="rect">
            <a:avLst/>
          </a:prstGeom>
          <a:noFill/>
        </p:spPr>
        <p:txBody>
          <a:bodyPr wrap="square" rtlCol="0">
            <a:spAutoFit/>
          </a:bodyPr>
          <a:lstStyle/>
          <a:p>
            <a:r>
              <a:rPr lang="en-US" dirty="0"/>
              <a:t>Cable list: Most cable has been specified. But the </a:t>
            </a:r>
            <a:r>
              <a:rPr lang="en-US" b="1" dirty="0"/>
              <a:t>ITM10 &amp; Shim-PS</a:t>
            </a:r>
            <a:r>
              <a:rPr lang="en-US" dirty="0"/>
              <a:t> cables have not been specified since they are covered by the shielding. See the following couple of slides for the new setup dan cable list</a:t>
            </a:r>
          </a:p>
          <a:p>
            <a:endParaRPr lang="en-US" dirty="0"/>
          </a:p>
          <a:p>
            <a:r>
              <a:rPr lang="en-US" dirty="0">
                <a:solidFill>
                  <a:srgbClr val="0070C0"/>
                </a:solidFill>
              </a:rPr>
              <a:t>Possible solution: </a:t>
            </a:r>
            <a:br>
              <a:rPr lang="en-US" dirty="0">
                <a:solidFill>
                  <a:srgbClr val="0070C0"/>
                </a:solidFill>
              </a:rPr>
            </a:br>
            <a:r>
              <a:rPr lang="en-US" dirty="0">
                <a:solidFill>
                  <a:srgbClr val="0070C0"/>
                </a:solidFill>
              </a:rPr>
              <a:t>1. See/guess the type of the shielding</a:t>
            </a:r>
            <a:br>
              <a:rPr lang="en-US" dirty="0">
                <a:solidFill>
                  <a:srgbClr val="0070C0"/>
                </a:solidFill>
              </a:rPr>
            </a:br>
            <a:r>
              <a:rPr lang="en-US" dirty="0">
                <a:solidFill>
                  <a:srgbClr val="0070C0"/>
                </a:solidFill>
              </a:rPr>
              <a:t>2. Open the connector to see how many gauge wire inside</a:t>
            </a:r>
          </a:p>
          <a:p>
            <a:r>
              <a:rPr lang="en-US" dirty="0">
                <a:solidFill>
                  <a:srgbClr val="0070C0"/>
                </a:solidFill>
              </a:rPr>
              <a:t>3. Measure the diameter (AWG size)</a:t>
            </a:r>
          </a:p>
          <a:p>
            <a:endParaRPr lang="en-US" dirty="0">
              <a:solidFill>
                <a:srgbClr val="0070C0"/>
              </a:solidFill>
            </a:endParaRPr>
          </a:p>
          <a:p>
            <a:r>
              <a:rPr lang="en-US" dirty="0"/>
              <a:t>Terminal issue from Rick: </a:t>
            </a:r>
            <a:r>
              <a:rPr lang="en-US" b="0" i="0" dirty="0">
                <a:solidFill>
                  <a:srgbClr val="201F1E"/>
                </a:solidFill>
                <a:effectLst/>
                <a:latin typeface="Calibri "/>
              </a:rPr>
              <a:t>The 208V 3 phase distribution in Figure 3 does not have sufficient detail.  Looking at the terminal block where the distribution occurs, the diagram is wrong (not enough wires on the output side going to the power strips).  Also, I think this construction will not pass because the 208V looks to be a 10AWG wire and the wires going into the power strips look to be 18 AWG (this is asking to start a fire without fusing).</a:t>
            </a:r>
          </a:p>
          <a:p>
            <a:endParaRPr lang="en-US" dirty="0">
              <a:solidFill>
                <a:srgbClr val="201F1E"/>
              </a:solidFill>
              <a:latin typeface="Calibri "/>
            </a:endParaRPr>
          </a:p>
          <a:p>
            <a:r>
              <a:rPr lang="en-US" dirty="0">
                <a:solidFill>
                  <a:srgbClr val="0070C0"/>
                </a:solidFill>
                <a:latin typeface="Calibri "/>
              </a:rPr>
              <a:t>Solution: Waqar, could you please draw a new terminal-block diagram? Thank you</a:t>
            </a:r>
          </a:p>
          <a:p>
            <a:endParaRPr lang="en-US" dirty="0">
              <a:solidFill>
                <a:srgbClr val="0070C0"/>
              </a:solidFill>
              <a:latin typeface="Calibri "/>
            </a:endParaRPr>
          </a:p>
          <a:p>
            <a:r>
              <a:rPr lang="en-US" dirty="0">
                <a:solidFill>
                  <a:srgbClr val="FF0000"/>
                </a:solidFill>
                <a:latin typeface="Calibri "/>
              </a:rPr>
              <a:t>Next step: Could you please show the new terminal-block diagram (after Waqar finish the drawing) along with the cable list and schematics shown in the following slides to Rick? </a:t>
            </a:r>
          </a:p>
        </p:txBody>
      </p:sp>
      <p:sp>
        <p:nvSpPr>
          <p:cNvPr id="9" name="Slide Number Placeholder 8">
            <a:extLst>
              <a:ext uri="{FF2B5EF4-FFF2-40B4-BE49-F238E27FC236}">
                <a16:creationId xmlns:a16="http://schemas.microsoft.com/office/drawing/2014/main" id="{1395A7A3-C97E-498C-8703-E45ED7F72FBB}"/>
              </a:ext>
            </a:extLst>
          </p:cNvPr>
          <p:cNvSpPr>
            <a:spLocks noGrp="1"/>
          </p:cNvSpPr>
          <p:nvPr>
            <p:ph type="sldNum" sz="quarter" idx="12"/>
          </p:nvPr>
        </p:nvSpPr>
        <p:spPr/>
        <p:txBody>
          <a:bodyPr/>
          <a:lstStyle/>
          <a:p>
            <a:fld id="{94ED595E-C6EF-426F-AC6C-268D199B6091}" type="slidenum">
              <a:rPr lang="en-US" smtClean="0"/>
              <a:t>3</a:t>
            </a:fld>
            <a:endParaRPr lang="en-US"/>
          </a:p>
        </p:txBody>
      </p:sp>
    </p:spTree>
    <p:extLst>
      <p:ext uri="{BB962C8B-B14F-4D97-AF65-F5344CB8AC3E}">
        <p14:creationId xmlns:p14="http://schemas.microsoft.com/office/powerpoint/2010/main" val="2961747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2C4681A-4DC8-471C-BB01-36E58FEC6817}"/>
              </a:ext>
            </a:extLst>
          </p:cNvPr>
          <p:cNvSpPr/>
          <p:nvPr/>
        </p:nvSpPr>
        <p:spPr>
          <a:xfrm>
            <a:off x="10242959" y="4630723"/>
            <a:ext cx="562062" cy="1828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1890EC0B-12A9-4ABF-9B91-C56C29ED0C8C}"/>
              </a:ext>
            </a:extLst>
          </p:cNvPr>
          <p:cNvSpPr/>
          <p:nvPr/>
        </p:nvSpPr>
        <p:spPr>
          <a:xfrm>
            <a:off x="10427516" y="4832059"/>
            <a:ext cx="192947" cy="17616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8FE9ECCA-763F-42C4-96A2-703A13810E12}"/>
              </a:ext>
            </a:extLst>
          </p:cNvPr>
          <p:cNvSpPr/>
          <p:nvPr/>
        </p:nvSpPr>
        <p:spPr>
          <a:xfrm>
            <a:off x="10427516" y="5185795"/>
            <a:ext cx="192947" cy="17616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32118067-E67A-465A-9F7F-E08E028C71DB}"/>
              </a:ext>
            </a:extLst>
          </p:cNvPr>
          <p:cNvSpPr/>
          <p:nvPr/>
        </p:nvSpPr>
        <p:spPr>
          <a:xfrm>
            <a:off x="10427516" y="5501781"/>
            <a:ext cx="192947" cy="17616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2ED771A7-EF0D-48D5-8C85-04BE95C525F3}"/>
              </a:ext>
            </a:extLst>
          </p:cNvPr>
          <p:cNvSpPr/>
          <p:nvPr/>
        </p:nvSpPr>
        <p:spPr>
          <a:xfrm>
            <a:off x="10427516" y="5848526"/>
            <a:ext cx="192947" cy="17616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DC7EF679-C051-4F9A-8E93-0702DA01D361}"/>
              </a:ext>
            </a:extLst>
          </p:cNvPr>
          <p:cNvSpPr/>
          <p:nvPr/>
        </p:nvSpPr>
        <p:spPr>
          <a:xfrm>
            <a:off x="10427516" y="6195271"/>
            <a:ext cx="192947" cy="17616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9FDB27DA-9D79-4AF4-B93C-82BE9E0C6C0B}"/>
              </a:ext>
            </a:extLst>
          </p:cNvPr>
          <p:cNvSpPr/>
          <p:nvPr/>
        </p:nvSpPr>
        <p:spPr>
          <a:xfrm>
            <a:off x="10546889" y="1029084"/>
            <a:ext cx="562062" cy="1828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a:extLst>
              <a:ext uri="{FF2B5EF4-FFF2-40B4-BE49-F238E27FC236}">
                <a16:creationId xmlns:a16="http://schemas.microsoft.com/office/drawing/2014/main" id="{E5336089-C8A7-44A7-B931-C723DD0DD844}"/>
              </a:ext>
            </a:extLst>
          </p:cNvPr>
          <p:cNvSpPr/>
          <p:nvPr/>
        </p:nvSpPr>
        <p:spPr>
          <a:xfrm>
            <a:off x="10731446" y="1230420"/>
            <a:ext cx="192947" cy="17616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9040DCA5-439D-448D-9D79-AA5F930B5CAE}"/>
              </a:ext>
            </a:extLst>
          </p:cNvPr>
          <p:cNvSpPr/>
          <p:nvPr/>
        </p:nvSpPr>
        <p:spPr>
          <a:xfrm>
            <a:off x="10731446" y="1584156"/>
            <a:ext cx="192947" cy="17616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5839F0C1-6FF9-4E49-9569-D3B4650167DF}"/>
              </a:ext>
            </a:extLst>
          </p:cNvPr>
          <p:cNvSpPr/>
          <p:nvPr/>
        </p:nvSpPr>
        <p:spPr>
          <a:xfrm>
            <a:off x="10731446" y="1900142"/>
            <a:ext cx="192947" cy="17616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Rectangle 31">
            <a:extLst>
              <a:ext uri="{FF2B5EF4-FFF2-40B4-BE49-F238E27FC236}">
                <a16:creationId xmlns:a16="http://schemas.microsoft.com/office/drawing/2014/main" id="{9B3BD4B7-FA47-4656-8A3E-C18021DC7549}"/>
              </a:ext>
            </a:extLst>
          </p:cNvPr>
          <p:cNvSpPr/>
          <p:nvPr/>
        </p:nvSpPr>
        <p:spPr>
          <a:xfrm>
            <a:off x="10731446" y="2246887"/>
            <a:ext cx="192947" cy="17616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AE91D1AB-1B8E-4776-82EF-204BDFF5FCDC}"/>
              </a:ext>
            </a:extLst>
          </p:cNvPr>
          <p:cNvSpPr/>
          <p:nvPr/>
        </p:nvSpPr>
        <p:spPr>
          <a:xfrm>
            <a:off x="10731446" y="2593632"/>
            <a:ext cx="192947" cy="17616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Rectangle 44">
            <a:extLst>
              <a:ext uri="{FF2B5EF4-FFF2-40B4-BE49-F238E27FC236}">
                <a16:creationId xmlns:a16="http://schemas.microsoft.com/office/drawing/2014/main" id="{98543E9A-42F8-4C1B-9893-8C70AC35D828}"/>
              </a:ext>
            </a:extLst>
          </p:cNvPr>
          <p:cNvSpPr/>
          <p:nvPr/>
        </p:nvSpPr>
        <p:spPr>
          <a:xfrm>
            <a:off x="7474566" y="5844331"/>
            <a:ext cx="1619101" cy="6305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7" name="Picture 46">
            <a:extLst>
              <a:ext uri="{FF2B5EF4-FFF2-40B4-BE49-F238E27FC236}">
                <a16:creationId xmlns:a16="http://schemas.microsoft.com/office/drawing/2014/main" id="{E4FD7C7D-00D1-401E-A8EB-144FE721978F}"/>
              </a:ext>
            </a:extLst>
          </p:cNvPr>
          <p:cNvPicPr>
            <a:picLocks noChangeAspect="1"/>
          </p:cNvPicPr>
          <p:nvPr/>
        </p:nvPicPr>
        <p:blipFill>
          <a:blip r:embed="rId2"/>
          <a:stretch>
            <a:fillRect/>
          </a:stretch>
        </p:blipFill>
        <p:spPr>
          <a:xfrm>
            <a:off x="7808402" y="5897592"/>
            <a:ext cx="998987" cy="561931"/>
          </a:xfrm>
          <a:prstGeom prst="rect">
            <a:avLst/>
          </a:prstGeom>
        </p:spPr>
      </p:pic>
      <p:cxnSp>
        <p:nvCxnSpPr>
          <p:cNvPr id="49" name="Connector: Elbow 48">
            <a:extLst>
              <a:ext uri="{FF2B5EF4-FFF2-40B4-BE49-F238E27FC236}">
                <a16:creationId xmlns:a16="http://schemas.microsoft.com/office/drawing/2014/main" id="{1A993957-4FC7-4F29-8A7C-F738203E7930}"/>
              </a:ext>
            </a:extLst>
          </p:cNvPr>
          <p:cNvCxnSpPr>
            <a:stCxn id="45" idx="3"/>
            <a:endCxn id="13" idx="1"/>
          </p:cNvCxnSpPr>
          <p:nvPr/>
        </p:nvCxnSpPr>
        <p:spPr>
          <a:xfrm>
            <a:off x="9093667" y="6159617"/>
            <a:ext cx="1333849" cy="123738"/>
          </a:xfrm>
          <a:prstGeom prst="bentConnector3">
            <a:avLst/>
          </a:prstGeom>
        </p:spPr>
        <p:style>
          <a:lnRef idx="3">
            <a:schemeClr val="dk1"/>
          </a:lnRef>
          <a:fillRef idx="0">
            <a:schemeClr val="dk1"/>
          </a:fillRef>
          <a:effectRef idx="2">
            <a:schemeClr val="dk1"/>
          </a:effectRef>
          <a:fontRef idx="minor">
            <a:schemeClr val="tx1"/>
          </a:fontRef>
        </p:style>
      </p:cxnSp>
      <p:sp>
        <p:nvSpPr>
          <p:cNvPr id="27" name="Rectangle 26">
            <a:extLst>
              <a:ext uri="{FF2B5EF4-FFF2-40B4-BE49-F238E27FC236}">
                <a16:creationId xmlns:a16="http://schemas.microsoft.com/office/drawing/2014/main" id="{95456ED1-D06A-4E16-BB6C-A53259090085}"/>
              </a:ext>
            </a:extLst>
          </p:cNvPr>
          <p:cNvSpPr/>
          <p:nvPr/>
        </p:nvSpPr>
        <p:spPr>
          <a:xfrm>
            <a:off x="7474565" y="5079884"/>
            <a:ext cx="1619101" cy="6305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75FF827A-D97B-4268-8884-C3259973F6CF}"/>
              </a:ext>
            </a:extLst>
          </p:cNvPr>
          <p:cNvPicPr>
            <a:picLocks noChangeAspect="1"/>
          </p:cNvPicPr>
          <p:nvPr/>
        </p:nvPicPr>
        <p:blipFill>
          <a:blip r:embed="rId3"/>
          <a:stretch>
            <a:fillRect/>
          </a:stretch>
        </p:blipFill>
        <p:spPr>
          <a:xfrm>
            <a:off x="7488488" y="5149967"/>
            <a:ext cx="1517268" cy="502816"/>
          </a:xfrm>
          <a:prstGeom prst="rect">
            <a:avLst/>
          </a:prstGeom>
        </p:spPr>
      </p:pic>
      <p:cxnSp>
        <p:nvCxnSpPr>
          <p:cNvPr id="29" name="Connector: Elbow 28">
            <a:extLst>
              <a:ext uri="{FF2B5EF4-FFF2-40B4-BE49-F238E27FC236}">
                <a16:creationId xmlns:a16="http://schemas.microsoft.com/office/drawing/2014/main" id="{E362719E-16B1-466F-8A08-4F92BE4B4B36}"/>
              </a:ext>
            </a:extLst>
          </p:cNvPr>
          <p:cNvCxnSpPr>
            <a:cxnSpLocks/>
            <a:endCxn id="11" idx="1"/>
          </p:cNvCxnSpPr>
          <p:nvPr/>
        </p:nvCxnSpPr>
        <p:spPr>
          <a:xfrm>
            <a:off x="9093667" y="5398315"/>
            <a:ext cx="1333849" cy="538295"/>
          </a:xfrm>
          <a:prstGeom prst="bentConnector3">
            <a:avLst>
              <a:gd name="adj1" fmla="val 50000"/>
            </a:avLst>
          </a:prstGeom>
        </p:spPr>
        <p:style>
          <a:lnRef idx="3">
            <a:schemeClr val="dk1"/>
          </a:lnRef>
          <a:fillRef idx="0">
            <a:schemeClr val="dk1"/>
          </a:fillRef>
          <a:effectRef idx="2">
            <a:schemeClr val="dk1"/>
          </a:effectRef>
          <a:fontRef idx="minor">
            <a:schemeClr val="tx1"/>
          </a:fontRef>
        </p:style>
      </p:cxnSp>
      <p:sp>
        <p:nvSpPr>
          <p:cNvPr id="35" name="Rectangle 34">
            <a:extLst>
              <a:ext uri="{FF2B5EF4-FFF2-40B4-BE49-F238E27FC236}">
                <a16:creationId xmlns:a16="http://schemas.microsoft.com/office/drawing/2014/main" id="{543AF9AC-3DC5-4EBB-BF60-85C85AA006C5}"/>
              </a:ext>
            </a:extLst>
          </p:cNvPr>
          <p:cNvSpPr/>
          <p:nvPr/>
        </p:nvSpPr>
        <p:spPr>
          <a:xfrm>
            <a:off x="7474564" y="4156485"/>
            <a:ext cx="1619101" cy="6305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2" name="Picture 11">
            <a:extLst>
              <a:ext uri="{FF2B5EF4-FFF2-40B4-BE49-F238E27FC236}">
                <a16:creationId xmlns:a16="http://schemas.microsoft.com/office/drawing/2014/main" id="{B3367B8F-E482-4D31-8B26-064B8ABEBFC0}"/>
              </a:ext>
            </a:extLst>
          </p:cNvPr>
          <p:cNvPicPr>
            <a:picLocks noChangeAspect="1"/>
          </p:cNvPicPr>
          <p:nvPr/>
        </p:nvPicPr>
        <p:blipFill>
          <a:blip r:embed="rId4"/>
          <a:stretch>
            <a:fillRect/>
          </a:stretch>
        </p:blipFill>
        <p:spPr>
          <a:xfrm>
            <a:off x="7580826" y="4181542"/>
            <a:ext cx="1406575" cy="600992"/>
          </a:xfrm>
          <a:prstGeom prst="rect">
            <a:avLst/>
          </a:prstGeom>
        </p:spPr>
      </p:pic>
      <p:cxnSp>
        <p:nvCxnSpPr>
          <p:cNvPr id="15" name="Straight Connector 14">
            <a:extLst>
              <a:ext uri="{FF2B5EF4-FFF2-40B4-BE49-F238E27FC236}">
                <a16:creationId xmlns:a16="http://schemas.microsoft.com/office/drawing/2014/main" id="{19EE3404-A2C4-4CC6-81C4-26911224F198}"/>
              </a:ext>
            </a:extLst>
          </p:cNvPr>
          <p:cNvCxnSpPr/>
          <p:nvPr/>
        </p:nvCxnSpPr>
        <p:spPr>
          <a:xfrm>
            <a:off x="8145710" y="4782534"/>
            <a:ext cx="0" cy="297350"/>
          </a:xfrm>
          <a:prstGeom prst="line">
            <a:avLst/>
          </a:prstGeom>
        </p:spPr>
        <p:style>
          <a:lnRef idx="3">
            <a:schemeClr val="dk1"/>
          </a:lnRef>
          <a:fillRef idx="0">
            <a:schemeClr val="dk1"/>
          </a:fillRef>
          <a:effectRef idx="2">
            <a:schemeClr val="dk1"/>
          </a:effectRef>
          <a:fontRef idx="minor">
            <a:schemeClr val="tx1"/>
          </a:fontRef>
        </p:style>
      </p:cxnSp>
      <p:cxnSp>
        <p:nvCxnSpPr>
          <p:cNvPr id="38" name="Straight Connector 37">
            <a:extLst>
              <a:ext uri="{FF2B5EF4-FFF2-40B4-BE49-F238E27FC236}">
                <a16:creationId xmlns:a16="http://schemas.microsoft.com/office/drawing/2014/main" id="{0A153A62-0DD4-46D1-9951-6665FBC467D4}"/>
              </a:ext>
            </a:extLst>
          </p:cNvPr>
          <p:cNvCxnSpPr/>
          <p:nvPr/>
        </p:nvCxnSpPr>
        <p:spPr>
          <a:xfrm>
            <a:off x="8307895" y="4796516"/>
            <a:ext cx="0" cy="297350"/>
          </a:xfrm>
          <a:prstGeom prst="line">
            <a:avLst/>
          </a:prstGeom>
        </p:spPr>
        <p:style>
          <a:lnRef idx="3">
            <a:schemeClr val="dk1"/>
          </a:lnRef>
          <a:fillRef idx="0">
            <a:schemeClr val="dk1"/>
          </a:fillRef>
          <a:effectRef idx="2">
            <a:schemeClr val="dk1"/>
          </a:effectRef>
          <a:fontRef idx="minor">
            <a:schemeClr val="tx1"/>
          </a:fontRef>
        </p:style>
      </p:cxnSp>
      <p:sp>
        <p:nvSpPr>
          <p:cNvPr id="17" name="TextBox 16">
            <a:extLst>
              <a:ext uri="{FF2B5EF4-FFF2-40B4-BE49-F238E27FC236}">
                <a16:creationId xmlns:a16="http://schemas.microsoft.com/office/drawing/2014/main" id="{6977C984-7893-4CDB-8377-60029B46FE27}"/>
              </a:ext>
            </a:extLst>
          </p:cNvPr>
          <p:cNvSpPr txBox="1"/>
          <p:nvPr/>
        </p:nvSpPr>
        <p:spPr>
          <a:xfrm>
            <a:off x="7915130" y="4673062"/>
            <a:ext cx="260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42" name="TextBox 41">
            <a:extLst>
              <a:ext uri="{FF2B5EF4-FFF2-40B4-BE49-F238E27FC236}">
                <a16:creationId xmlns:a16="http://schemas.microsoft.com/office/drawing/2014/main" id="{1BF964E5-8C88-4ACD-9EF9-082A3F8640C2}"/>
              </a:ext>
            </a:extLst>
          </p:cNvPr>
          <p:cNvSpPr txBox="1"/>
          <p:nvPr/>
        </p:nvSpPr>
        <p:spPr>
          <a:xfrm>
            <a:off x="8268977" y="4675511"/>
            <a:ext cx="26005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t>
            </a:r>
          </a:p>
        </p:txBody>
      </p:sp>
      <p:sp>
        <p:nvSpPr>
          <p:cNvPr id="19" name="TextBox 18">
            <a:extLst>
              <a:ext uri="{FF2B5EF4-FFF2-40B4-BE49-F238E27FC236}">
                <a16:creationId xmlns:a16="http://schemas.microsoft.com/office/drawing/2014/main" id="{D9A1C9E4-DE04-4184-91D7-384EE05B3D00}"/>
              </a:ext>
            </a:extLst>
          </p:cNvPr>
          <p:cNvSpPr txBox="1"/>
          <p:nvPr/>
        </p:nvSpPr>
        <p:spPr>
          <a:xfrm>
            <a:off x="7522827" y="4807591"/>
            <a:ext cx="114090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Busbar</a:t>
            </a:r>
          </a:p>
        </p:txBody>
      </p:sp>
      <p:cxnSp>
        <p:nvCxnSpPr>
          <p:cNvPr id="48" name="Straight Connector 47">
            <a:extLst>
              <a:ext uri="{FF2B5EF4-FFF2-40B4-BE49-F238E27FC236}">
                <a16:creationId xmlns:a16="http://schemas.microsoft.com/office/drawing/2014/main" id="{85BD0F8F-9F04-431A-B7BD-1D5054396E67}"/>
              </a:ext>
            </a:extLst>
          </p:cNvPr>
          <p:cNvCxnSpPr>
            <a:stCxn id="35" idx="3"/>
          </p:cNvCxnSpPr>
          <p:nvPr/>
        </p:nvCxnSpPr>
        <p:spPr>
          <a:xfrm>
            <a:off x="9093665" y="4471771"/>
            <a:ext cx="849438" cy="0"/>
          </a:xfrm>
          <a:prstGeom prst="line">
            <a:avLst/>
          </a:prstGeom>
        </p:spPr>
        <p:style>
          <a:lnRef idx="3">
            <a:schemeClr val="dk1"/>
          </a:lnRef>
          <a:fillRef idx="0">
            <a:schemeClr val="dk1"/>
          </a:fillRef>
          <a:effectRef idx="2">
            <a:schemeClr val="dk1"/>
          </a:effectRef>
          <a:fontRef idx="minor">
            <a:schemeClr val="tx1"/>
          </a:fontRef>
        </p:style>
      </p:cxnSp>
      <p:cxnSp>
        <p:nvCxnSpPr>
          <p:cNvPr id="52" name="Straight Connector 51">
            <a:extLst>
              <a:ext uri="{FF2B5EF4-FFF2-40B4-BE49-F238E27FC236}">
                <a16:creationId xmlns:a16="http://schemas.microsoft.com/office/drawing/2014/main" id="{32E62177-CF9D-414C-B0FE-9AAB22DAA885}"/>
              </a:ext>
            </a:extLst>
          </p:cNvPr>
          <p:cNvCxnSpPr/>
          <p:nvPr/>
        </p:nvCxnSpPr>
        <p:spPr>
          <a:xfrm>
            <a:off x="9943103" y="4471771"/>
            <a:ext cx="0" cy="1118094"/>
          </a:xfrm>
          <a:prstGeom prst="line">
            <a:avLst/>
          </a:prstGeom>
        </p:spPr>
        <p:style>
          <a:lnRef idx="3">
            <a:schemeClr val="dk1"/>
          </a:lnRef>
          <a:fillRef idx="0">
            <a:schemeClr val="dk1"/>
          </a:fillRef>
          <a:effectRef idx="2">
            <a:schemeClr val="dk1"/>
          </a:effectRef>
          <a:fontRef idx="minor">
            <a:schemeClr val="tx1"/>
          </a:fontRef>
        </p:style>
      </p:cxnSp>
      <p:cxnSp>
        <p:nvCxnSpPr>
          <p:cNvPr id="54" name="Straight Connector 53">
            <a:extLst>
              <a:ext uri="{FF2B5EF4-FFF2-40B4-BE49-F238E27FC236}">
                <a16:creationId xmlns:a16="http://schemas.microsoft.com/office/drawing/2014/main" id="{D049F4C1-0B5E-42E6-A257-307039EE3535}"/>
              </a:ext>
            </a:extLst>
          </p:cNvPr>
          <p:cNvCxnSpPr>
            <a:endCxn id="9" idx="1"/>
          </p:cNvCxnSpPr>
          <p:nvPr/>
        </p:nvCxnSpPr>
        <p:spPr>
          <a:xfrm>
            <a:off x="9943103" y="5589865"/>
            <a:ext cx="484413" cy="0"/>
          </a:xfrm>
          <a:prstGeom prst="line">
            <a:avLst/>
          </a:prstGeom>
        </p:spPr>
        <p:style>
          <a:lnRef idx="3">
            <a:schemeClr val="dk1"/>
          </a:lnRef>
          <a:fillRef idx="0">
            <a:schemeClr val="dk1"/>
          </a:fillRef>
          <a:effectRef idx="2">
            <a:schemeClr val="dk1"/>
          </a:effectRef>
          <a:fontRef idx="minor">
            <a:schemeClr val="tx1"/>
          </a:fontRef>
        </p:style>
      </p:cxnSp>
      <p:sp>
        <p:nvSpPr>
          <p:cNvPr id="56" name="Rectangle 55">
            <a:extLst>
              <a:ext uri="{FF2B5EF4-FFF2-40B4-BE49-F238E27FC236}">
                <a16:creationId xmlns:a16="http://schemas.microsoft.com/office/drawing/2014/main" id="{2C7E2912-A2A3-400B-97F3-0816CD9C81BD}"/>
              </a:ext>
            </a:extLst>
          </p:cNvPr>
          <p:cNvSpPr/>
          <p:nvPr/>
        </p:nvSpPr>
        <p:spPr>
          <a:xfrm>
            <a:off x="7474562" y="3310902"/>
            <a:ext cx="1619101" cy="6305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8" name="Picture 57">
            <a:extLst>
              <a:ext uri="{FF2B5EF4-FFF2-40B4-BE49-F238E27FC236}">
                <a16:creationId xmlns:a16="http://schemas.microsoft.com/office/drawing/2014/main" id="{D108F85F-481F-44F3-A394-F3FF5314B956}"/>
              </a:ext>
            </a:extLst>
          </p:cNvPr>
          <p:cNvPicPr>
            <a:picLocks noChangeAspect="1"/>
          </p:cNvPicPr>
          <p:nvPr/>
        </p:nvPicPr>
        <p:blipFill>
          <a:blip r:embed="rId5"/>
          <a:stretch>
            <a:fillRect/>
          </a:stretch>
        </p:blipFill>
        <p:spPr>
          <a:xfrm>
            <a:off x="7674789" y="3378049"/>
            <a:ext cx="1144665" cy="531451"/>
          </a:xfrm>
          <a:prstGeom prst="rect">
            <a:avLst/>
          </a:prstGeom>
        </p:spPr>
      </p:pic>
      <p:cxnSp>
        <p:nvCxnSpPr>
          <p:cNvPr id="62" name="Straight Connector 61">
            <a:extLst>
              <a:ext uri="{FF2B5EF4-FFF2-40B4-BE49-F238E27FC236}">
                <a16:creationId xmlns:a16="http://schemas.microsoft.com/office/drawing/2014/main" id="{0BC1261B-B899-4DF7-A579-315433568662}"/>
              </a:ext>
            </a:extLst>
          </p:cNvPr>
          <p:cNvCxnSpPr>
            <a:cxnSpLocks/>
            <a:stCxn id="56" idx="3"/>
          </p:cNvCxnSpPr>
          <p:nvPr/>
        </p:nvCxnSpPr>
        <p:spPr>
          <a:xfrm>
            <a:off x="9093663" y="3626188"/>
            <a:ext cx="926473" cy="0"/>
          </a:xfrm>
          <a:prstGeom prst="line">
            <a:avLst/>
          </a:prstGeom>
        </p:spPr>
        <p:style>
          <a:lnRef idx="3">
            <a:schemeClr val="dk1"/>
          </a:lnRef>
          <a:fillRef idx="0">
            <a:schemeClr val="dk1"/>
          </a:fillRef>
          <a:effectRef idx="2">
            <a:schemeClr val="dk1"/>
          </a:effectRef>
          <a:fontRef idx="minor">
            <a:schemeClr val="tx1"/>
          </a:fontRef>
        </p:style>
      </p:cxnSp>
      <p:cxnSp>
        <p:nvCxnSpPr>
          <p:cNvPr id="64" name="Straight Connector 63">
            <a:extLst>
              <a:ext uri="{FF2B5EF4-FFF2-40B4-BE49-F238E27FC236}">
                <a16:creationId xmlns:a16="http://schemas.microsoft.com/office/drawing/2014/main" id="{48671A0B-4F81-49FA-A298-42BE92A54F28}"/>
              </a:ext>
            </a:extLst>
          </p:cNvPr>
          <p:cNvCxnSpPr>
            <a:cxnSpLocks/>
          </p:cNvCxnSpPr>
          <p:nvPr/>
        </p:nvCxnSpPr>
        <p:spPr>
          <a:xfrm>
            <a:off x="10020136" y="3626188"/>
            <a:ext cx="9244" cy="1647691"/>
          </a:xfrm>
          <a:prstGeom prst="line">
            <a:avLst/>
          </a:prstGeom>
        </p:spPr>
        <p:style>
          <a:lnRef idx="3">
            <a:schemeClr val="dk1"/>
          </a:lnRef>
          <a:fillRef idx="0">
            <a:schemeClr val="dk1"/>
          </a:fillRef>
          <a:effectRef idx="2">
            <a:schemeClr val="dk1"/>
          </a:effectRef>
          <a:fontRef idx="minor">
            <a:schemeClr val="tx1"/>
          </a:fontRef>
        </p:style>
      </p:cxnSp>
      <p:cxnSp>
        <p:nvCxnSpPr>
          <p:cNvPr id="69" name="Straight Connector 68">
            <a:extLst>
              <a:ext uri="{FF2B5EF4-FFF2-40B4-BE49-F238E27FC236}">
                <a16:creationId xmlns:a16="http://schemas.microsoft.com/office/drawing/2014/main" id="{F1768F94-BD79-46EE-923E-491EF727485B}"/>
              </a:ext>
            </a:extLst>
          </p:cNvPr>
          <p:cNvCxnSpPr>
            <a:endCxn id="7" idx="1"/>
          </p:cNvCxnSpPr>
          <p:nvPr/>
        </p:nvCxnSpPr>
        <p:spPr>
          <a:xfrm>
            <a:off x="10029380" y="5273879"/>
            <a:ext cx="398136" cy="0"/>
          </a:xfrm>
          <a:prstGeom prst="line">
            <a:avLst/>
          </a:prstGeom>
        </p:spPr>
        <p:style>
          <a:lnRef idx="3">
            <a:schemeClr val="dk1"/>
          </a:lnRef>
          <a:fillRef idx="0">
            <a:schemeClr val="dk1"/>
          </a:fillRef>
          <a:effectRef idx="2">
            <a:schemeClr val="dk1"/>
          </a:effectRef>
          <a:fontRef idx="minor">
            <a:schemeClr val="tx1"/>
          </a:fontRef>
        </p:style>
      </p:cxnSp>
      <p:sp>
        <p:nvSpPr>
          <p:cNvPr id="71" name="Rectangle 70">
            <a:extLst>
              <a:ext uri="{FF2B5EF4-FFF2-40B4-BE49-F238E27FC236}">
                <a16:creationId xmlns:a16="http://schemas.microsoft.com/office/drawing/2014/main" id="{06EC7F25-D5B2-4348-B0CF-5A27E9F8D113}"/>
              </a:ext>
            </a:extLst>
          </p:cNvPr>
          <p:cNvSpPr/>
          <p:nvPr/>
        </p:nvSpPr>
        <p:spPr>
          <a:xfrm>
            <a:off x="7474561" y="2482329"/>
            <a:ext cx="1619101" cy="6305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3" name="Picture 72">
            <a:extLst>
              <a:ext uri="{FF2B5EF4-FFF2-40B4-BE49-F238E27FC236}">
                <a16:creationId xmlns:a16="http://schemas.microsoft.com/office/drawing/2014/main" id="{C99D4041-602F-4CA9-B9DD-EF720E1A23B4}"/>
              </a:ext>
            </a:extLst>
          </p:cNvPr>
          <p:cNvPicPr>
            <a:picLocks noChangeAspect="1"/>
          </p:cNvPicPr>
          <p:nvPr/>
        </p:nvPicPr>
        <p:blipFill>
          <a:blip r:embed="rId6"/>
          <a:stretch>
            <a:fillRect/>
          </a:stretch>
        </p:blipFill>
        <p:spPr>
          <a:xfrm>
            <a:off x="7612183" y="2494023"/>
            <a:ext cx="1269876" cy="601868"/>
          </a:xfrm>
          <a:prstGeom prst="rect">
            <a:avLst/>
          </a:prstGeom>
        </p:spPr>
      </p:pic>
      <p:sp>
        <p:nvSpPr>
          <p:cNvPr id="74" name="Rectangle 73">
            <a:extLst>
              <a:ext uri="{FF2B5EF4-FFF2-40B4-BE49-F238E27FC236}">
                <a16:creationId xmlns:a16="http://schemas.microsoft.com/office/drawing/2014/main" id="{2E2081F3-F661-48D0-90EF-6CD0C257D504}"/>
              </a:ext>
            </a:extLst>
          </p:cNvPr>
          <p:cNvSpPr/>
          <p:nvPr/>
        </p:nvSpPr>
        <p:spPr>
          <a:xfrm>
            <a:off x="4765660" y="1552141"/>
            <a:ext cx="1619101" cy="6305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5" name="Rectangle 74">
            <a:extLst>
              <a:ext uri="{FF2B5EF4-FFF2-40B4-BE49-F238E27FC236}">
                <a16:creationId xmlns:a16="http://schemas.microsoft.com/office/drawing/2014/main" id="{72D590D9-EFD9-4999-B5D8-5F31AE06E298}"/>
              </a:ext>
            </a:extLst>
          </p:cNvPr>
          <p:cNvSpPr/>
          <p:nvPr/>
        </p:nvSpPr>
        <p:spPr>
          <a:xfrm>
            <a:off x="7757234" y="1563423"/>
            <a:ext cx="1619101" cy="6305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6" name="Rectangle 75">
            <a:extLst>
              <a:ext uri="{FF2B5EF4-FFF2-40B4-BE49-F238E27FC236}">
                <a16:creationId xmlns:a16="http://schemas.microsoft.com/office/drawing/2014/main" id="{7F8C5706-7C8B-4EE9-BD08-058B06CEBF83}"/>
              </a:ext>
            </a:extLst>
          </p:cNvPr>
          <p:cNvSpPr/>
          <p:nvPr/>
        </p:nvSpPr>
        <p:spPr>
          <a:xfrm>
            <a:off x="6649876" y="620827"/>
            <a:ext cx="1619101" cy="6305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7" name="Rectangle 76">
            <a:extLst>
              <a:ext uri="{FF2B5EF4-FFF2-40B4-BE49-F238E27FC236}">
                <a16:creationId xmlns:a16="http://schemas.microsoft.com/office/drawing/2014/main" id="{10915763-F140-4A15-8966-48602360F84F}"/>
              </a:ext>
            </a:extLst>
          </p:cNvPr>
          <p:cNvSpPr/>
          <p:nvPr/>
        </p:nvSpPr>
        <p:spPr>
          <a:xfrm>
            <a:off x="4796811" y="619166"/>
            <a:ext cx="1619101" cy="6305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79" name="Straight Connector 78">
            <a:extLst>
              <a:ext uri="{FF2B5EF4-FFF2-40B4-BE49-F238E27FC236}">
                <a16:creationId xmlns:a16="http://schemas.microsoft.com/office/drawing/2014/main" id="{0A0BBD69-B8A0-4302-B4FA-F4793EB77B82}"/>
              </a:ext>
            </a:extLst>
          </p:cNvPr>
          <p:cNvCxnSpPr>
            <a:cxnSpLocks/>
            <a:stCxn id="71" idx="3"/>
          </p:cNvCxnSpPr>
          <p:nvPr/>
        </p:nvCxnSpPr>
        <p:spPr>
          <a:xfrm flipV="1">
            <a:off x="9093662" y="2787899"/>
            <a:ext cx="1003505" cy="9716"/>
          </a:xfrm>
          <a:prstGeom prst="line">
            <a:avLst/>
          </a:prstGeom>
        </p:spPr>
        <p:style>
          <a:lnRef idx="3">
            <a:schemeClr val="dk1"/>
          </a:lnRef>
          <a:fillRef idx="0">
            <a:schemeClr val="dk1"/>
          </a:fillRef>
          <a:effectRef idx="2">
            <a:schemeClr val="dk1"/>
          </a:effectRef>
          <a:fontRef idx="minor">
            <a:schemeClr val="tx1"/>
          </a:fontRef>
        </p:style>
      </p:cxnSp>
      <p:cxnSp>
        <p:nvCxnSpPr>
          <p:cNvPr id="81" name="Straight Connector 80">
            <a:extLst>
              <a:ext uri="{FF2B5EF4-FFF2-40B4-BE49-F238E27FC236}">
                <a16:creationId xmlns:a16="http://schemas.microsoft.com/office/drawing/2014/main" id="{69D7CCAC-4DD9-47CF-9654-59E226CCD04C}"/>
              </a:ext>
            </a:extLst>
          </p:cNvPr>
          <p:cNvCxnSpPr>
            <a:cxnSpLocks/>
          </p:cNvCxnSpPr>
          <p:nvPr/>
        </p:nvCxnSpPr>
        <p:spPr>
          <a:xfrm>
            <a:off x="10096547" y="2779553"/>
            <a:ext cx="19955" cy="2147582"/>
          </a:xfrm>
          <a:prstGeom prst="line">
            <a:avLst/>
          </a:prstGeom>
        </p:spPr>
        <p:style>
          <a:lnRef idx="3">
            <a:schemeClr val="dk1"/>
          </a:lnRef>
          <a:fillRef idx="0">
            <a:schemeClr val="dk1"/>
          </a:fillRef>
          <a:effectRef idx="2">
            <a:schemeClr val="dk1"/>
          </a:effectRef>
          <a:fontRef idx="minor">
            <a:schemeClr val="tx1"/>
          </a:fontRef>
        </p:style>
      </p:cxnSp>
      <p:cxnSp>
        <p:nvCxnSpPr>
          <p:cNvPr id="85" name="Straight Connector 84">
            <a:extLst>
              <a:ext uri="{FF2B5EF4-FFF2-40B4-BE49-F238E27FC236}">
                <a16:creationId xmlns:a16="http://schemas.microsoft.com/office/drawing/2014/main" id="{703D9251-D836-4F79-B164-80BDABEA2841}"/>
              </a:ext>
            </a:extLst>
          </p:cNvPr>
          <p:cNvCxnSpPr>
            <a:endCxn id="5" idx="1"/>
          </p:cNvCxnSpPr>
          <p:nvPr/>
        </p:nvCxnSpPr>
        <p:spPr>
          <a:xfrm flipV="1">
            <a:off x="10116502" y="4920143"/>
            <a:ext cx="311014" cy="6992"/>
          </a:xfrm>
          <a:prstGeom prst="line">
            <a:avLst/>
          </a:prstGeom>
        </p:spPr>
        <p:style>
          <a:lnRef idx="3">
            <a:schemeClr val="dk1"/>
          </a:lnRef>
          <a:fillRef idx="0">
            <a:schemeClr val="dk1"/>
          </a:fillRef>
          <a:effectRef idx="2">
            <a:schemeClr val="dk1"/>
          </a:effectRef>
          <a:fontRef idx="minor">
            <a:schemeClr val="tx1"/>
          </a:fontRef>
        </p:style>
      </p:cxnSp>
      <p:pic>
        <p:nvPicPr>
          <p:cNvPr id="88" name="Picture 87">
            <a:extLst>
              <a:ext uri="{FF2B5EF4-FFF2-40B4-BE49-F238E27FC236}">
                <a16:creationId xmlns:a16="http://schemas.microsoft.com/office/drawing/2014/main" id="{0E97C5C8-6791-4E2B-BD98-791CF65618B8}"/>
              </a:ext>
            </a:extLst>
          </p:cNvPr>
          <p:cNvPicPr>
            <a:picLocks noChangeAspect="1"/>
          </p:cNvPicPr>
          <p:nvPr/>
        </p:nvPicPr>
        <p:blipFill>
          <a:blip r:embed="rId7"/>
          <a:stretch>
            <a:fillRect/>
          </a:stretch>
        </p:blipFill>
        <p:spPr>
          <a:xfrm>
            <a:off x="7838936" y="1604312"/>
            <a:ext cx="1371600" cy="528638"/>
          </a:xfrm>
          <a:prstGeom prst="rect">
            <a:avLst/>
          </a:prstGeom>
        </p:spPr>
      </p:pic>
      <p:cxnSp>
        <p:nvCxnSpPr>
          <p:cNvPr id="90" name="Connector: Elbow 89">
            <a:extLst>
              <a:ext uri="{FF2B5EF4-FFF2-40B4-BE49-F238E27FC236}">
                <a16:creationId xmlns:a16="http://schemas.microsoft.com/office/drawing/2014/main" id="{DF3D7B61-2387-4ADF-AB05-796E6CCA5C40}"/>
              </a:ext>
            </a:extLst>
          </p:cNvPr>
          <p:cNvCxnSpPr>
            <a:stCxn id="75" idx="3"/>
            <a:endCxn id="34" idx="1"/>
          </p:cNvCxnSpPr>
          <p:nvPr/>
        </p:nvCxnSpPr>
        <p:spPr>
          <a:xfrm>
            <a:off x="9376335" y="1878709"/>
            <a:ext cx="1355111" cy="803007"/>
          </a:xfrm>
          <a:prstGeom prst="bentConnector3">
            <a:avLst/>
          </a:prstGeom>
        </p:spPr>
        <p:style>
          <a:lnRef idx="3">
            <a:schemeClr val="dk1"/>
          </a:lnRef>
          <a:fillRef idx="0">
            <a:schemeClr val="dk1"/>
          </a:fillRef>
          <a:effectRef idx="2">
            <a:schemeClr val="dk1"/>
          </a:effectRef>
          <a:fontRef idx="minor">
            <a:schemeClr val="tx1"/>
          </a:fontRef>
        </p:style>
      </p:cxnSp>
      <p:cxnSp>
        <p:nvCxnSpPr>
          <p:cNvPr id="102" name="Connector: Elbow 101">
            <a:extLst>
              <a:ext uri="{FF2B5EF4-FFF2-40B4-BE49-F238E27FC236}">
                <a16:creationId xmlns:a16="http://schemas.microsoft.com/office/drawing/2014/main" id="{F96D6487-9459-452D-86A8-0C982A1BE86B}"/>
              </a:ext>
            </a:extLst>
          </p:cNvPr>
          <p:cNvCxnSpPr>
            <a:cxnSpLocks/>
            <a:stCxn id="74" idx="2"/>
            <a:endCxn id="32" idx="1"/>
          </p:cNvCxnSpPr>
          <p:nvPr/>
        </p:nvCxnSpPr>
        <p:spPr>
          <a:xfrm rot="16200000" flipH="1">
            <a:off x="8077199" y="-319276"/>
            <a:ext cx="152258" cy="5156235"/>
          </a:xfrm>
          <a:prstGeom prst="bentConnector2">
            <a:avLst/>
          </a:prstGeom>
        </p:spPr>
        <p:style>
          <a:lnRef idx="3">
            <a:schemeClr val="dk1"/>
          </a:lnRef>
          <a:fillRef idx="0">
            <a:schemeClr val="dk1"/>
          </a:fillRef>
          <a:effectRef idx="2">
            <a:schemeClr val="dk1"/>
          </a:effectRef>
          <a:fontRef idx="minor">
            <a:schemeClr val="tx1"/>
          </a:fontRef>
        </p:style>
      </p:cxnSp>
      <p:pic>
        <p:nvPicPr>
          <p:cNvPr id="104" name="Picture 103">
            <a:extLst>
              <a:ext uri="{FF2B5EF4-FFF2-40B4-BE49-F238E27FC236}">
                <a16:creationId xmlns:a16="http://schemas.microsoft.com/office/drawing/2014/main" id="{701DB4CC-E2B0-4DF4-A152-5522B7D92CBF}"/>
              </a:ext>
            </a:extLst>
          </p:cNvPr>
          <p:cNvPicPr>
            <a:picLocks noChangeAspect="1"/>
          </p:cNvPicPr>
          <p:nvPr/>
        </p:nvPicPr>
        <p:blipFill>
          <a:blip r:embed="rId8"/>
          <a:stretch>
            <a:fillRect/>
          </a:stretch>
        </p:blipFill>
        <p:spPr>
          <a:xfrm>
            <a:off x="4841738" y="1569975"/>
            <a:ext cx="1315013" cy="603833"/>
          </a:xfrm>
          <a:prstGeom prst="rect">
            <a:avLst/>
          </a:prstGeom>
        </p:spPr>
      </p:pic>
      <p:cxnSp>
        <p:nvCxnSpPr>
          <p:cNvPr id="107" name="Straight Connector 106">
            <a:extLst>
              <a:ext uri="{FF2B5EF4-FFF2-40B4-BE49-F238E27FC236}">
                <a16:creationId xmlns:a16="http://schemas.microsoft.com/office/drawing/2014/main" id="{E16B0728-5A3B-44F2-98E4-9DCA0D5E290A}"/>
              </a:ext>
            </a:extLst>
          </p:cNvPr>
          <p:cNvCxnSpPr>
            <a:cxnSpLocks/>
            <a:stCxn id="77" idx="2"/>
          </p:cNvCxnSpPr>
          <p:nvPr/>
        </p:nvCxnSpPr>
        <p:spPr>
          <a:xfrm flipH="1">
            <a:off x="5603568" y="1249738"/>
            <a:ext cx="2794" cy="145186"/>
          </a:xfrm>
          <a:prstGeom prst="line">
            <a:avLst/>
          </a:prstGeom>
        </p:spPr>
        <p:style>
          <a:lnRef idx="3">
            <a:schemeClr val="dk1"/>
          </a:lnRef>
          <a:fillRef idx="0">
            <a:schemeClr val="dk1"/>
          </a:fillRef>
          <a:effectRef idx="2">
            <a:schemeClr val="dk1"/>
          </a:effectRef>
          <a:fontRef idx="minor">
            <a:schemeClr val="tx1"/>
          </a:fontRef>
        </p:style>
      </p:cxnSp>
      <p:cxnSp>
        <p:nvCxnSpPr>
          <p:cNvPr id="109" name="Straight Connector 108">
            <a:extLst>
              <a:ext uri="{FF2B5EF4-FFF2-40B4-BE49-F238E27FC236}">
                <a16:creationId xmlns:a16="http://schemas.microsoft.com/office/drawing/2014/main" id="{566AADF1-7BF0-4BC7-BF46-2CF2E62EF54B}"/>
              </a:ext>
            </a:extLst>
          </p:cNvPr>
          <p:cNvCxnSpPr>
            <a:cxnSpLocks/>
          </p:cNvCxnSpPr>
          <p:nvPr/>
        </p:nvCxnSpPr>
        <p:spPr>
          <a:xfrm>
            <a:off x="5606361" y="1394924"/>
            <a:ext cx="4754043" cy="46031"/>
          </a:xfrm>
          <a:prstGeom prst="line">
            <a:avLst/>
          </a:prstGeom>
        </p:spPr>
        <p:style>
          <a:lnRef idx="3">
            <a:schemeClr val="dk1"/>
          </a:lnRef>
          <a:fillRef idx="0">
            <a:schemeClr val="dk1"/>
          </a:fillRef>
          <a:effectRef idx="2">
            <a:schemeClr val="dk1"/>
          </a:effectRef>
          <a:fontRef idx="minor">
            <a:schemeClr val="tx1"/>
          </a:fontRef>
        </p:style>
      </p:cxnSp>
      <p:cxnSp>
        <p:nvCxnSpPr>
          <p:cNvPr id="118" name="Straight Connector 117">
            <a:extLst>
              <a:ext uri="{FF2B5EF4-FFF2-40B4-BE49-F238E27FC236}">
                <a16:creationId xmlns:a16="http://schemas.microsoft.com/office/drawing/2014/main" id="{EC2A8BFD-3949-48E5-ACAE-0D72FAECF25B}"/>
              </a:ext>
            </a:extLst>
          </p:cNvPr>
          <p:cNvCxnSpPr/>
          <p:nvPr/>
        </p:nvCxnSpPr>
        <p:spPr>
          <a:xfrm>
            <a:off x="10360404" y="1440955"/>
            <a:ext cx="0" cy="231285"/>
          </a:xfrm>
          <a:prstGeom prst="line">
            <a:avLst/>
          </a:prstGeom>
        </p:spPr>
        <p:style>
          <a:lnRef idx="3">
            <a:schemeClr val="dk1"/>
          </a:lnRef>
          <a:fillRef idx="0">
            <a:schemeClr val="dk1"/>
          </a:fillRef>
          <a:effectRef idx="2">
            <a:schemeClr val="dk1"/>
          </a:effectRef>
          <a:fontRef idx="minor">
            <a:schemeClr val="tx1"/>
          </a:fontRef>
        </p:style>
      </p:cxnSp>
      <p:cxnSp>
        <p:nvCxnSpPr>
          <p:cNvPr id="120" name="Straight Connector 119">
            <a:extLst>
              <a:ext uri="{FF2B5EF4-FFF2-40B4-BE49-F238E27FC236}">
                <a16:creationId xmlns:a16="http://schemas.microsoft.com/office/drawing/2014/main" id="{E7BEFCFF-F640-491E-B124-6ABC978648C6}"/>
              </a:ext>
            </a:extLst>
          </p:cNvPr>
          <p:cNvCxnSpPr>
            <a:endCxn id="28" idx="1"/>
          </p:cNvCxnSpPr>
          <p:nvPr/>
        </p:nvCxnSpPr>
        <p:spPr>
          <a:xfrm>
            <a:off x="10360404" y="1672240"/>
            <a:ext cx="371042" cy="0"/>
          </a:xfrm>
          <a:prstGeom prst="line">
            <a:avLst/>
          </a:prstGeom>
        </p:spPr>
        <p:style>
          <a:lnRef idx="3">
            <a:schemeClr val="dk1"/>
          </a:lnRef>
          <a:fillRef idx="0">
            <a:schemeClr val="dk1"/>
          </a:fillRef>
          <a:effectRef idx="2">
            <a:schemeClr val="dk1"/>
          </a:effectRef>
          <a:fontRef idx="minor">
            <a:schemeClr val="tx1"/>
          </a:fontRef>
        </p:style>
      </p:cxnSp>
      <p:pic>
        <p:nvPicPr>
          <p:cNvPr id="6" name="Picture 5">
            <a:extLst>
              <a:ext uri="{FF2B5EF4-FFF2-40B4-BE49-F238E27FC236}">
                <a16:creationId xmlns:a16="http://schemas.microsoft.com/office/drawing/2014/main" id="{78E7D506-54DB-4E84-AD4E-DF214328F0C8}"/>
              </a:ext>
            </a:extLst>
          </p:cNvPr>
          <p:cNvPicPr>
            <a:picLocks noChangeAspect="1"/>
          </p:cNvPicPr>
          <p:nvPr/>
        </p:nvPicPr>
        <p:blipFill>
          <a:blip r:embed="rId9"/>
          <a:stretch>
            <a:fillRect/>
          </a:stretch>
        </p:blipFill>
        <p:spPr>
          <a:xfrm>
            <a:off x="4918664" y="645206"/>
            <a:ext cx="1362075" cy="561975"/>
          </a:xfrm>
          <a:prstGeom prst="rect">
            <a:avLst/>
          </a:prstGeom>
        </p:spPr>
      </p:pic>
      <p:pic>
        <p:nvPicPr>
          <p:cNvPr id="10" name="Picture 9">
            <a:extLst>
              <a:ext uri="{FF2B5EF4-FFF2-40B4-BE49-F238E27FC236}">
                <a16:creationId xmlns:a16="http://schemas.microsoft.com/office/drawing/2014/main" id="{E452E310-F615-4F36-8FA0-6901613F7B94}"/>
              </a:ext>
            </a:extLst>
          </p:cNvPr>
          <p:cNvPicPr>
            <a:picLocks noChangeAspect="1"/>
          </p:cNvPicPr>
          <p:nvPr/>
        </p:nvPicPr>
        <p:blipFill>
          <a:blip r:embed="rId10"/>
          <a:stretch>
            <a:fillRect/>
          </a:stretch>
        </p:blipFill>
        <p:spPr>
          <a:xfrm>
            <a:off x="6731971" y="678278"/>
            <a:ext cx="1476375" cy="495300"/>
          </a:xfrm>
          <a:prstGeom prst="rect">
            <a:avLst/>
          </a:prstGeom>
        </p:spPr>
      </p:pic>
      <p:cxnSp>
        <p:nvCxnSpPr>
          <p:cNvPr id="37" name="Straight Connector 36">
            <a:extLst>
              <a:ext uri="{FF2B5EF4-FFF2-40B4-BE49-F238E27FC236}">
                <a16:creationId xmlns:a16="http://schemas.microsoft.com/office/drawing/2014/main" id="{D6EEB8BF-F6B5-40B8-8C37-115DB78F0E5E}"/>
              </a:ext>
            </a:extLst>
          </p:cNvPr>
          <p:cNvCxnSpPr>
            <a:cxnSpLocks/>
            <a:stCxn id="76" idx="3"/>
          </p:cNvCxnSpPr>
          <p:nvPr/>
        </p:nvCxnSpPr>
        <p:spPr>
          <a:xfrm flipV="1">
            <a:off x="8268977" y="932218"/>
            <a:ext cx="1819924" cy="3895"/>
          </a:xfrm>
          <a:prstGeom prst="line">
            <a:avLst/>
          </a:prstGeom>
          <a:ln/>
        </p:spPr>
        <p:style>
          <a:lnRef idx="3">
            <a:schemeClr val="dk1"/>
          </a:lnRef>
          <a:fillRef idx="0">
            <a:schemeClr val="dk1"/>
          </a:fillRef>
          <a:effectRef idx="2">
            <a:schemeClr val="dk1"/>
          </a:effectRef>
          <a:fontRef idx="minor">
            <a:schemeClr val="tx1"/>
          </a:fontRef>
        </p:style>
      </p:cxnSp>
      <p:cxnSp>
        <p:nvCxnSpPr>
          <p:cNvPr id="46" name="Connector: Elbow 45">
            <a:extLst>
              <a:ext uri="{FF2B5EF4-FFF2-40B4-BE49-F238E27FC236}">
                <a16:creationId xmlns:a16="http://schemas.microsoft.com/office/drawing/2014/main" id="{9EF39E92-B296-4917-95ED-85CAAD6B81F3}"/>
              </a:ext>
            </a:extLst>
          </p:cNvPr>
          <p:cNvCxnSpPr>
            <a:cxnSpLocks/>
          </p:cNvCxnSpPr>
          <p:nvPr/>
        </p:nvCxnSpPr>
        <p:spPr>
          <a:xfrm>
            <a:off x="10088901" y="928323"/>
            <a:ext cx="457024" cy="390181"/>
          </a:xfrm>
          <a:prstGeom prst="bentConnector3">
            <a:avLst/>
          </a:prstGeom>
          <a:ln/>
        </p:spPr>
        <p:style>
          <a:lnRef idx="3">
            <a:schemeClr val="dk1"/>
          </a:lnRef>
          <a:fillRef idx="0">
            <a:schemeClr val="dk1"/>
          </a:fillRef>
          <a:effectRef idx="2">
            <a:schemeClr val="dk1"/>
          </a:effectRef>
          <a:fontRef idx="minor">
            <a:schemeClr val="tx1"/>
          </a:fontRef>
        </p:style>
      </p:cxnSp>
      <p:sp>
        <p:nvSpPr>
          <p:cNvPr id="67" name="Rectangle 66">
            <a:extLst>
              <a:ext uri="{FF2B5EF4-FFF2-40B4-BE49-F238E27FC236}">
                <a16:creationId xmlns:a16="http://schemas.microsoft.com/office/drawing/2014/main" id="{1C5B1ACA-61B7-4D7E-BD2C-F2414A476AA2}"/>
              </a:ext>
            </a:extLst>
          </p:cNvPr>
          <p:cNvSpPr/>
          <p:nvPr/>
        </p:nvSpPr>
        <p:spPr>
          <a:xfrm>
            <a:off x="4454554" y="243281"/>
            <a:ext cx="7515034" cy="6526635"/>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8" name="TextBox 67">
            <a:extLst>
              <a:ext uri="{FF2B5EF4-FFF2-40B4-BE49-F238E27FC236}">
                <a16:creationId xmlns:a16="http://schemas.microsoft.com/office/drawing/2014/main" id="{C3564B98-E5F4-4416-A8D0-5874B6F9E4EB}"/>
              </a:ext>
            </a:extLst>
          </p:cNvPr>
          <p:cNvSpPr txBox="1"/>
          <p:nvPr/>
        </p:nvSpPr>
        <p:spPr>
          <a:xfrm>
            <a:off x="4544393" y="4945191"/>
            <a:ext cx="2656429"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Magnet Rack</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OI = Oxford Instrument</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PV = Pfeiffer Vacuum</a:t>
            </a:r>
          </a:p>
        </p:txBody>
      </p:sp>
      <p:sp>
        <p:nvSpPr>
          <p:cNvPr id="72" name="Rectangle 71">
            <a:extLst>
              <a:ext uri="{FF2B5EF4-FFF2-40B4-BE49-F238E27FC236}">
                <a16:creationId xmlns:a16="http://schemas.microsoft.com/office/drawing/2014/main" id="{D3BF4C2B-DBF2-4F2F-AAF4-60D2B68284A0}"/>
              </a:ext>
            </a:extLst>
          </p:cNvPr>
          <p:cNvSpPr/>
          <p:nvPr/>
        </p:nvSpPr>
        <p:spPr>
          <a:xfrm>
            <a:off x="1636479" y="4156485"/>
            <a:ext cx="1930131" cy="202207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0" name="TextBox 79">
            <a:extLst>
              <a:ext uri="{FF2B5EF4-FFF2-40B4-BE49-F238E27FC236}">
                <a16:creationId xmlns:a16="http://schemas.microsoft.com/office/drawing/2014/main" id="{61EC6C67-24AF-46D1-A40A-9A16B696124E}"/>
              </a:ext>
            </a:extLst>
          </p:cNvPr>
          <p:cNvSpPr txBox="1"/>
          <p:nvPr/>
        </p:nvSpPr>
        <p:spPr>
          <a:xfrm>
            <a:off x="1794710" y="4823670"/>
            <a:ext cx="161663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Target &amp; Magnet Dewar</a:t>
            </a:r>
          </a:p>
        </p:txBody>
      </p:sp>
      <p:cxnSp>
        <p:nvCxnSpPr>
          <p:cNvPr id="89" name="Straight Connector 88">
            <a:extLst>
              <a:ext uri="{FF2B5EF4-FFF2-40B4-BE49-F238E27FC236}">
                <a16:creationId xmlns:a16="http://schemas.microsoft.com/office/drawing/2014/main" id="{6EF80E60-C409-4F33-9A7C-7D922E19D3AB}"/>
              </a:ext>
            </a:extLst>
          </p:cNvPr>
          <p:cNvCxnSpPr>
            <a:cxnSpLocks/>
            <a:stCxn id="45" idx="1"/>
          </p:cNvCxnSpPr>
          <p:nvPr/>
        </p:nvCxnSpPr>
        <p:spPr>
          <a:xfrm flipH="1">
            <a:off x="3698058" y="6159617"/>
            <a:ext cx="3776508" cy="0"/>
          </a:xfrm>
          <a:prstGeom prst="line">
            <a:avLst/>
          </a:prstGeom>
        </p:spPr>
        <p:style>
          <a:lnRef idx="3">
            <a:schemeClr val="dk1"/>
          </a:lnRef>
          <a:fillRef idx="0">
            <a:schemeClr val="dk1"/>
          </a:fillRef>
          <a:effectRef idx="2">
            <a:schemeClr val="dk1"/>
          </a:effectRef>
          <a:fontRef idx="minor">
            <a:schemeClr val="tx1"/>
          </a:fontRef>
        </p:style>
      </p:cxnSp>
      <p:cxnSp>
        <p:nvCxnSpPr>
          <p:cNvPr id="96" name="Straight Connector 95">
            <a:extLst>
              <a:ext uri="{FF2B5EF4-FFF2-40B4-BE49-F238E27FC236}">
                <a16:creationId xmlns:a16="http://schemas.microsoft.com/office/drawing/2014/main" id="{355309B7-16E3-44A2-A2A4-3FE35E60DCE9}"/>
              </a:ext>
            </a:extLst>
          </p:cNvPr>
          <p:cNvCxnSpPr>
            <a:cxnSpLocks/>
          </p:cNvCxnSpPr>
          <p:nvPr/>
        </p:nvCxnSpPr>
        <p:spPr>
          <a:xfrm flipV="1">
            <a:off x="3714836" y="4012187"/>
            <a:ext cx="0" cy="2166370"/>
          </a:xfrm>
          <a:prstGeom prst="line">
            <a:avLst/>
          </a:prstGeom>
        </p:spPr>
        <p:style>
          <a:lnRef idx="3">
            <a:schemeClr val="dk1"/>
          </a:lnRef>
          <a:fillRef idx="0">
            <a:schemeClr val="dk1"/>
          </a:fillRef>
          <a:effectRef idx="2">
            <a:schemeClr val="dk1"/>
          </a:effectRef>
          <a:fontRef idx="minor">
            <a:schemeClr val="tx1"/>
          </a:fontRef>
        </p:style>
      </p:cxnSp>
      <p:cxnSp>
        <p:nvCxnSpPr>
          <p:cNvPr id="100" name="Straight Connector 99">
            <a:extLst>
              <a:ext uri="{FF2B5EF4-FFF2-40B4-BE49-F238E27FC236}">
                <a16:creationId xmlns:a16="http://schemas.microsoft.com/office/drawing/2014/main" id="{F00BFA41-AC7B-408D-B0B7-8276E0CB01A0}"/>
              </a:ext>
            </a:extLst>
          </p:cNvPr>
          <p:cNvCxnSpPr>
            <a:cxnSpLocks/>
          </p:cNvCxnSpPr>
          <p:nvPr/>
        </p:nvCxnSpPr>
        <p:spPr>
          <a:xfrm flipH="1">
            <a:off x="3411346" y="4012187"/>
            <a:ext cx="303490" cy="0"/>
          </a:xfrm>
          <a:prstGeom prst="line">
            <a:avLst/>
          </a:prstGeom>
        </p:spPr>
        <p:style>
          <a:lnRef idx="3">
            <a:schemeClr val="dk1"/>
          </a:lnRef>
          <a:fillRef idx="0">
            <a:schemeClr val="dk1"/>
          </a:fillRef>
          <a:effectRef idx="2">
            <a:schemeClr val="dk1"/>
          </a:effectRef>
          <a:fontRef idx="minor">
            <a:schemeClr val="tx1"/>
          </a:fontRef>
        </p:style>
      </p:cxnSp>
      <p:cxnSp>
        <p:nvCxnSpPr>
          <p:cNvPr id="103" name="Straight Connector 102">
            <a:extLst>
              <a:ext uri="{FF2B5EF4-FFF2-40B4-BE49-F238E27FC236}">
                <a16:creationId xmlns:a16="http://schemas.microsoft.com/office/drawing/2014/main" id="{870AAFCE-E4FF-43C5-BD5D-2087E024E3FB}"/>
              </a:ext>
            </a:extLst>
          </p:cNvPr>
          <p:cNvCxnSpPr/>
          <p:nvPr/>
        </p:nvCxnSpPr>
        <p:spPr>
          <a:xfrm>
            <a:off x="3427589" y="4012187"/>
            <a:ext cx="0" cy="144298"/>
          </a:xfrm>
          <a:prstGeom prst="line">
            <a:avLst/>
          </a:prstGeom>
        </p:spPr>
        <p:style>
          <a:lnRef idx="3">
            <a:schemeClr val="dk1"/>
          </a:lnRef>
          <a:fillRef idx="0">
            <a:schemeClr val="dk1"/>
          </a:fillRef>
          <a:effectRef idx="2">
            <a:schemeClr val="dk1"/>
          </a:effectRef>
          <a:fontRef idx="minor">
            <a:schemeClr val="tx1"/>
          </a:fontRef>
        </p:style>
      </p:cxnSp>
      <p:cxnSp>
        <p:nvCxnSpPr>
          <p:cNvPr id="113" name="Straight Connector 112">
            <a:extLst>
              <a:ext uri="{FF2B5EF4-FFF2-40B4-BE49-F238E27FC236}">
                <a16:creationId xmlns:a16="http://schemas.microsoft.com/office/drawing/2014/main" id="{68691366-0BE4-46DE-AEDF-21E21BE722F9}"/>
              </a:ext>
            </a:extLst>
          </p:cNvPr>
          <p:cNvCxnSpPr>
            <a:stCxn id="35" idx="1"/>
          </p:cNvCxnSpPr>
          <p:nvPr/>
        </p:nvCxnSpPr>
        <p:spPr>
          <a:xfrm flipH="1">
            <a:off x="3850547" y="4471771"/>
            <a:ext cx="3624017" cy="0"/>
          </a:xfrm>
          <a:prstGeom prst="line">
            <a:avLst/>
          </a:prstGeom>
        </p:spPr>
        <p:style>
          <a:lnRef idx="3">
            <a:schemeClr val="dk1"/>
          </a:lnRef>
          <a:fillRef idx="0">
            <a:schemeClr val="dk1"/>
          </a:fillRef>
          <a:effectRef idx="2">
            <a:schemeClr val="dk1"/>
          </a:effectRef>
          <a:fontRef idx="minor">
            <a:schemeClr val="tx1"/>
          </a:fontRef>
        </p:style>
      </p:cxnSp>
      <p:cxnSp>
        <p:nvCxnSpPr>
          <p:cNvPr id="115" name="Straight Connector 114">
            <a:extLst>
              <a:ext uri="{FF2B5EF4-FFF2-40B4-BE49-F238E27FC236}">
                <a16:creationId xmlns:a16="http://schemas.microsoft.com/office/drawing/2014/main" id="{FB4B6C93-B407-45F5-B71F-0A9DD3A4F2D6}"/>
              </a:ext>
            </a:extLst>
          </p:cNvPr>
          <p:cNvCxnSpPr/>
          <p:nvPr/>
        </p:nvCxnSpPr>
        <p:spPr>
          <a:xfrm flipV="1">
            <a:off x="3858936" y="3909500"/>
            <a:ext cx="0" cy="572538"/>
          </a:xfrm>
          <a:prstGeom prst="line">
            <a:avLst/>
          </a:prstGeom>
        </p:spPr>
        <p:style>
          <a:lnRef idx="3">
            <a:schemeClr val="dk1"/>
          </a:lnRef>
          <a:fillRef idx="0">
            <a:schemeClr val="dk1"/>
          </a:fillRef>
          <a:effectRef idx="2">
            <a:schemeClr val="dk1"/>
          </a:effectRef>
          <a:fontRef idx="minor">
            <a:schemeClr val="tx1"/>
          </a:fontRef>
        </p:style>
      </p:cxnSp>
      <p:cxnSp>
        <p:nvCxnSpPr>
          <p:cNvPr id="117" name="Straight Connector 116">
            <a:extLst>
              <a:ext uri="{FF2B5EF4-FFF2-40B4-BE49-F238E27FC236}">
                <a16:creationId xmlns:a16="http://schemas.microsoft.com/office/drawing/2014/main" id="{6BC837E5-7FB2-41DA-AD01-C99764AAD0F6}"/>
              </a:ext>
            </a:extLst>
          </p:cNvPr>
          <p:cNvCxnSpPr/>
          <p:nvPr/>
        </p:nvCxnSpPr>
        <p:spPr>
          <a:xfrm flipH="1">
            <a:off x="3263317" y="3909500"/>
            <a:ext cx="587230" cy="0"/>
          </a:xfrm>
          <a:prstGeom prst="line">
            <a:avLst/>
          </a:prstGeom>
        </p:spPr>
        <p:style>
          <a:lnRef idx="3">
            <a:schemeClr val="dk1"/>
          </a:lnRef>
          <a:fillRef idx="0">
            <a:schemeClr val="dk1"/>
          </a:fillRef>
          <a:effectRef idx="2">
            <a:schemeClr val="dk1"/>
          </a:effectRef>
          <a:fontRef idx="minor">
            <a:schemeClr val="tx1"/>
          </a:fontRef>
        </p:style>
      </p:cxnSp>
      <p:cxnSp>
        <p:nvCxnSpPr>
          <p:cNvPr id="122" name="Straight Connector 121">
            <a:extLst>
              <a:ext uri="{FF2B5EF4-FFF2-40B4-BE49-F238E27FC236}">
                <a16:creationId xmlns:a16="http://schemas.microsoft.com/office/drawing/2014/main" id="{E362537D-BA52-4783-8689-756DE1C229B7}"/>
              </a:ext>
            </a:extLst>
          </p:cNvPr>
          <p:cNvCxnSpPr/>
          <p:nvPr/>
        </p:nvCxnSpPr>
        <p:spPr>
          <a:xfrm>
            <a:off x="3263317" y="3909500"/>
            <a:ext cx="0" cy="246985"/>
          </a:xfrm>
          <a:prstGeom prst="line">
            <a:avLst/>
          </a:prstGeom>
        </p:spPr>
        <p:style>
          <a:lnRef idx="3">
            <a:schemeClr val="dk1"/>
          </a:lnRef>
          <a:fillRef idx="0">
            <a:schemeClr val="dk1"/>
          </a:fillRef>
          <a:effectRef idx="2">
            <a:schemeClr val="dk1"/>
          </a:effectRef>
          <a:fontRef idx="minor">
            <a:schemeClr val="tx1"/>
          </a:fontRef>
        </p:style>
      </p:cxnSp>
      <p:cxnSp>
        <p:nvCxnSpPr>
          <p:cNvPr id="124" name="Straight Connector 123">
            <a:extLst>
              <a:ext uri="{FF2B5EF4-FFF2-40B4-BE49-F238E27FC236}">
                <a16:creationId xmlns:a16="http://schemas.microsoft.com/office/drawing/2014/main" id="{5023A2E4-5247-4084-B5FE-2E3F9410092C}"/>
              </a:ext>
            </a:extLst>
          </p:cNvPr>
          <p:cNvCxnSpPr>
            <a:stCxn id="56" idx="1"/>
          </p:cNvCxnSpPr>
          <p:nvPr/>
        </p:nvCxnSpPr>
        <p:spPr>
          <a:xfrm flipH="1">
            <a:off x="2835479" y="3626188"/>
            <a:ext cx="4639083" cy="0"/>
          </a:xfrm>
          <a:prstGeom prst="line">
            <a:avLst/>
          </a:prstGeom>
        </p:spPr>
        <p:style>
          <a:lnRef idx="3">
            <a:schemeClr val="dk1"/>
          </a:lnRef>
          <a:fillRef idx="0">
            <a:schemeClr val="dk1"/>
          </a:fillRef>
          <a:effectRef idx="2">
            <a:schemeClr val="dk1"/>
          </a:effectRef>
          <a:fontRef idx="minor">
            <a:schemeClr val="tx1"/>
          </a:fontRef>
        </p:style>
      </p:cxnSp>
      <p:cxnSp>
        <p:nvCxnSpPr>
          <p:cNvPr id="126" name="Straight Connector 125">
            <a:extLst>
              <a:ext uri="{FF2B5EF4-FFF2-40B4-BE49-F238E27FC236}">
                <a16:creationId xmlns:a16="http://schemas.microsoft.com/office/drawing/2014/main" id="{47756024-37E2-4FD9-A48F-2F6D11BF0121}"/>
              </a:ext>
            </a:extLst>
          </p:cNvPr>
          <p:cNvCxnSpPr/>
          <p:nvPr/>
        </p:nvCxnSpPr>
        <p:spPr>
          <a:xfrm>
            <a:off x="2835479" y="3626188"/>
            <a:ext cx="0" cy="530297"/>
          </a:xfrm>
          <a:prstGeom prst="line">
            <a:avLst/>
          </a:prstGeom>
        </p:spPr>
        <p:style>
          <a:lnRef idx="3">
            <a:schemeClr val="dk1"/>
          </a:lnRef>
          <a:fillRef idx="0">
            <a:schemeClr val="dk1"/>
          </a:fillRef>
          <a:effectRef idx="2">
            <a:schemeClr val="dk1"/>
          </a:effectRef>
          <a:fontRef idx="minor">
            <a:schemeClr val="tx1"/>
          </a:fontRef>
        </p:style>
      </p:cxnSp>
      <p:cxnSp>
        <p:nvCxnSpPr>
          <p:cNvPr id="128" name="Straight Connector 127">
            <a:extLst>
              <a:ext uri="{FF2B5EF4-FFF2-40B4-BE49-F238E27FC236}">
                <a16:creationId xmlns:a16="http://schemas.microsoft.com/office/drawing/2014/main" id="{FBA5C0AB-50C2-4FA3-98F9-5C2BA59E1544}"/>
              </a:ext>
            </a:extLst>
          </p:cNvPr>
          <p:cNvCxnSpPr>
            <a:stCxn id="71" idx="1"/>
          </p:cNvCxnSpPr>
          <p:nvPr/>
        </p:nvCxnSpPr>
        <p:spPr>
          <a:xfrm flipH="1" flipV="1">
            <a:off x="6493079" y="2787899"/>
            <a:ext cx="981482" cy="9716"/>
          </a:xfrm>
          <a:prstGeom prst="line">
            <a:avLst/>
          </a:prstGeom>
        </p:spPr>
        <p:style>
          <a:lnRef idx="3">
            <a:schemeClr val="dk1"/>
          </a:lnRef>
          <a:fillRef idx="0">
            <a:schemeClr val="dk1"/>
          </a:fillRef>
          <a:effectRef idx="2">
            <a:schemeClr val="dk1"/>
          </a:effectRef>
          <a:fontRef idx="minor">
            <a:schemeClr val="tx1"/>
          </a:fontRef>
        </p:style>
      </p:cxnSp>
      <p:cxnSp>
        <p:nvCxnSpPr>
          <p:cNvPr id="130" name="Straight Connector 129">
            <a:extLst>
              <a:ext uri="{FF2B5EF4-FFF2-40B4-BE49-F238E27FC236}">
                <a16:creationId xmlns:a16="http://schemas.microsoft.com/office/drawing/2014/main" id="{DDA61E5B-EAF2-4B85-8A3F-CF5B294625EA}"/>
              </a:ext>
            </a:extLst>
          </p:cNvPr>
          <p:cNvCxnSpPr/>
          <p:nvPr/>
        </p:nvCxnSpPr>
        <p:spPr>
          <a:xfrm>
            <a:off x="6493079" y="2787899"/>
            <a:ext cx="0" cy="590150"/>
          </a:xfrm>
          <a:prstGeom prst="line">
            <a:avLst/>
          </a:prstGeom>
        </p:spPr>
        <p:style>
          <a:lnRef idx="3">
            <a:schemeClr val="dk1"/>
          </a:lnRef>
          <a:fillRef idx="0">
            <a:schemeClr val="dk1"/>
          </a:fillRef>
          <a:effectRef idx="2">
            <a:schemeClr val="dk1"/>
          </a:effectRef>
          <a:fontRef idx="minor">
            <a:schemeClr val="tx1"/>
          </a:fontRef>
        </p:style>
      </p:cxnSp>
      <p:cxnSp>
        <p:nvCxnSpPr>
          <p:cNvPr id="132" name="Straight Connector 131">
            <a:extLst>
              <a:ext uri="{FF2B5EF4-FFF2-40B4-BE49-F238E27FC236}">
                <a16:creationId xmlns:a16="http://schemas.microsoft.com/office/drawing/2014/main" id="{5CA15F0D-3A96-4DEF-9C99-B98FB20E1678}"/>
              </a:ext>
            </a:extLst>
          </p:cNvPr>
          <p:cNvCxnSpPr/>
          <p:nvPr/>
        </p:nvCxnSpPr>
        <p:spPr>
          <a:xfrm flipH="1">
            <a:off x="2466363" y="3378049"/>
            <a:ext cx="4026716" cy="0"/>
          </a:xfrm>
          <a:prstGeom prst="line">
            <a:avLst/>
          </a:prstGeom>
        </p:spPr>
        <p:style>
          <a:lnRef idx="3">
            <a:schemeClr val="dk1"/>
          </a:lnRef>
          <a:fillRef idx="0">
            <a:schemeClr val="dk1"/>
          </a:fillRef>
          <a:effectRef idx="2">
            <a:schemeClr val="dk1"/>
          </a:effectRef>
          <a:fontRef idx="minor">
            <a:schemeClr val="tx1"/>
          </a:fontRef>
        </p:style>
      </p:cxnSp>
      <p:cxnSp>
        <p:nvCxnSpPr>
          <p:cNvPr id="134" name="Straight Connector 133">
            <a:extLst>
              <a:ext uri="{FF2B5EF4-FFF2-40B4-BE49-F238E27FC236}">
                <a16:creationId xmlns:a16="http://schemas.microsoft.com/office/drawing/2014/main" id="{B15D3C3A-DC4E-48CB-9BCE-80AD3C11E3FA}"/>
              </a:ext>
            </a:extLst>
          </p:cNvPr>
          <p:cNvCxnSpPr/>
          <p:nvPr/>
        </p:nvCxnSpPr>
        <p:spPr>
          <a:xfrm>
            <a:off x="2466363" y="3378049"/>
            <a:ext cx="0" cy="778436"/>
          </a:xfrm>
          <a:prstGeom prst="line">
            <a:avLst/>
          </a:prstGeom>
        </p:spPr>
        <p:style>
          <a:lnRef idx="3">
            <a:schemeClr val="dk1"/>
          </a:lnRef>
          <a:fillRef idx="0">
            <a:schemeClr val="dk1"/>
          </a:fillRef>
          <a:effectRef idx="2">
            <a:schemeClr val="dk1"/>
          </a:effectRef>
          <a:fontRef idx="minor">
            <a:schemeClr val="tx1"/>
          </a:fontRef>
        </p:style>
      </p:cxnSp>
      <p:sp>
        <p:nvSpPr>
          <p:cNvPr id="147" name="Rectangle 146">
            <a:extLst>
              <a:ext uri="{FF2B5EF4-FFF2-40B4-BE49-F238E27FC236}">
                <a16:creationId xmlns:a16="http://schemas.microsoft.com/office/drawing/2014/main" id="{587762CA-E208-4EB0-B05A-F3E1D99BA21C}"/>
              </a:ext>
            </a:extLst>
          </p:cNvPr>
          <p:cNvSpPr/>
          <p:nvPr/>
        </p:nvSpPr>
        <p:spPr>
          <a:xfrm>
            <a:off x="151003" y="393298"/>
            <a:ext cx="3717880" cy="2074221"/>
          </a:xfrm>
          <a:prstGeom prst="rect">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8" name="TextBox 147">
            <a:extLst>
              <a:ext uri="{FF2B5EF4-FFF2-40B4-BE49-F238E27FC236}">
                <a16:creationId xmlns:a16="http://schemas.microsoft.com/office/drawing/2014/main" id="{08F848C0-6740-456B-9334-DED001B7407A}"/>
              </a:ext>
            </a:extLst>
          </p:cNvPr>
          <p:cNvSpPr txBox="1"/>
          <p:nvPr/>
        </p:nvSpPr>
        <p:spPr>
          <a:xfrm>
            <a:off x="1595374" y="6282243"/>
            <a:ext cx="196443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Target-cave area</a:t>
            </a:r>
          </a:p>
        </p:txBody>
      </p:sp>
      <p:sp>
        <p:nvSpPr>
          <p:cNvPr id="149" name="Rectangle 148">
            <a:extLst>
              <a:ext uri="{FF2B5EF4-FFF2-40B4-BE49-F238E27FC236}">
                <a16:creationId xmlns:a16="http://schemas.microsoft.com/office/drawing/2014/main" id="{B2CD8EFD-B606-4C1F-A6CC-AB7075E563BF}"/>
              </a:ext>
            </a:extLst>
          </p:cNvPr>
          <p:cNvSpPr/>
          <p:nvPr/>
        </p:nvSpPr>
        <p:spPr>
          <a:xfrm>
            <a:off x="2027130" y="1536204"/>
            <a:ext cx="1667094" cy="6571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0" name="TextBox 149">
            <a:extLst>
              <a:ext uri="{FF2B5EF4-FFF2-40B4-BE49-F238E27FC236}">
                <a16:creationId xmlns:a16="http://schemas.microsoft.com/office/drawing/2014/main" id="{EE1059E6-5FDF-4310-9660-FDBE8D2AFF05}"/>
              </a:ext>
            </a:extLst>
          </p:cNvPr>
          <p:cNvSpPr txBox="1"/>
          <p:nvPr/>
        </p:nvSpPr>
        <p:spPr>
          <a:xfrm>
            <a:off x="2056632" y="1561674"/>
            <a:ext cx="1519696"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Pressure Sensor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PV-TPR280</a:t>
            </a:r>
          </a:p>
        </p:txBody>
      </p:sp>
      <p:cxnSp>
        <p:nvCxnSpPr>
          <p:cNvPr id="152" name="Straight Connector 151">
            <a:extLst>
              <a:ext uri="{FF2B5EF4-FFF2-40B4-BE49-F238E27FC236}">
                <a16:creationId xmlns:a16="http://schemas.microsoft.com/office/drawing/2014/main" id="{B9DC26C0-1211-4D23-8514-1CE1A96768DD}"/>
              </a:ext>
            </a:extLst>
          </p:cNvPr>
          <p:cNvCxnSpPr>
            <a:cxnSpLocks/>
            <a:stCxn id="74" idx="1"/>
            <a:endCxn id="149" idx="3"/>
          </p:cNvCxnSpPr>
          <p:nvPr/>
        </p:nvCxnSpPr>
        <p:spPr>
          <a:xfrm flipH="1" flipV="1">
            <a:off x="3694224" y="1864758"/>
            <a:ext cx="1071436" cy="2669"/>
          </a:xfrm>
          <a:prstGeom prst="line">
            <a:avLst/>
          </a:prstGeom>
        </p:spPr>
        <p:style>
          <a:lnRef idx="3">
            <a:schemeClr val="dk1"/>
          </a:lnRef>
          <a:fillRef idx="0">
            <a:schemeClr val="dk1"/>
          </a:fillRef>
          <a:effectRef idx="2">
            <a:schemeClr val="dk1"/>
          </a:effectRef>
          <a:fontRef idx="minor">
            <a:schemeClr val="tx1"/>
          </a:fontRef>
        </p:style>
      </p:cxnSp>
      <p:sp>
        <p:nvSpPr>
          <p:cNvPr id="153" name="Rectangle 152">
            <a:extLst>
              <a:ext uri="{FF2B5EF4-FFF2-40B4-BE49-F238E27FC236}">
                <a16:creationId xmlns:a16="http://schemas.microsoft.com/office/drawing/2014/main" id="{53B2F72F-056A-4D48-87C1-DAD07EB836F1}"/>
              </a:ext>
            </a:extLst>
          </p:cNvPr>
          <p:cNvSpPr/>
          <p:nvPr/>
        </p:nvSpPr>
        <p:spPr>
          <a:xfrm>
            <a:off x="282007" y="1536400"/>
            <a:ext cx="1667094" cy="6571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4" name="TextBox 153">
            <a:extLst>
              <a:ext uri="{FF2B5EF4-FFF2-40B4-BE49-F238E27FC236}">
                <a16:creationId xmlns:a16="http://schemas.microsoft.com/office/drawing/2014/main" id="{F5B37A35-83F8-4EA1-B7E7-8BAB6F1CD9CC}"/>
              </a:ext>
            </a:extLst>
          </p:cNvPr>
          <p:cNvSpPr txBox="1"/>
          <p:nvPr/>
        </p:nvSpPr>
        <p:spPr>
          <a:xfrm>
            <a:off x="222411" y="1556597"/>
            <a:ext cx="174919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Water-flow Sensor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Kobold</a:t>
            </a:r>
          </a:p>
        </p:txBody>
      </p:sp>
      <p:cxnSp>
        <p:nvCxnSpPr>
          <p:cNvPr id="156" name="Straight Connector 155">
            <a:extLst>
              <a:ext uri="{FF2B5EF4-FFF2-40B4-BE49-F238E27FC236}">
                <a16:creationId xmlns:a16="http://schemas.microsoft.com/office/drawing/2014/main" id="{558F64DE-9030-427F-A1D6-F5B59A024FBD}"/>
              </a:ext>
            </a:extLst>
          </p:cNvPr>
          <p:cNvCxnSpPr>
            <a:stCxn id="75" idx="0"/>
            <a:endCxn id="75" idx="0"/>
          </p:cNvCxnSpPr>
          <p:nvPr/>
        </p:nvCxnSpPr>
        <p:spPr>
          <a:xfrm>
            <a:off x="8566785" y="1563423"/>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1F752DF5-07ED-41FB-81CB-092A3BE929FC}"/>
              </a:ext>
            </a:extLst>
          </p:cNvPr>
          <p:cNvCxnSpPr>
            <a:stCxn id="75" idx="0"/>
            <a:endCxn id="75" idx="0"/>
          </p:cNvCxnSpPr>
          <p:nvPr/>
        </p:nvCxnSpPr>
        <p:spPr>
          <a:xfrm>
            <a:off x="8566785" y="1563423"/>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FDEDB446-FC90-46A9-BA86-7BCA887B77F8}"/>
              </a:ext>
            </a:extLst>
          </p:cNvPr>
          <p:cNvCxnSpPr>
            <a:stCxn id="75" idx="1"/>
          </p:cNvCxnSpPr>
          <p:nvPr/>
        </p:nvCxnSpPr>
        <p:spPr>
          <a:xfrm flipH="1" flipV="1">
            <a:off x="7612183" y="1877049"/>
            <a:ext cx="145051" cy="1660"/>
          </a:xfrm>
          <a:prstGeom prst="line">
            <a:avLst/>
          </a:prstGeom>
        </p:spPr>
        <p:style>
          <a:lnRef idx="3">
            <a:schemeClr val="dk1"/>
          </a:lnRef>
          <a:fillRef idx="0">
            <a:schemeClr val="dk1"/>
          </a:fillRef>
          <a:effectRef idx="2">
            <a:schemeClr val="dk1"/>
          </a:effectRef>
          <a:fontRef idx="minor">
            <a:schemeClr val="tx1"/>
          </a:fontRef>
        </p:style>
      </p:cxnSp>
      <p:cxnSp>
        <p:nvCxnSpPr>
          <p:cNvPr id="164" name="Straight Connector 163">
            <a:extLst>
              <a:ext uri="{FF2B5EF4-FFF2-40B4-BE49-F238E27FC236}">
                <a16:creationId xmlns:a16="http://schemas.microsoft.com/office/drawing/2014/main" id="{E93FB17B-0C39-432F-8A1A-D7CA4AB003AD}"/>
              </a:ext>
            </a:extLst>
          </p:cNvPr>
          <p:cNvCxnSpPr/>
          <p:nvPr/>
        </p:nvCxnSpPr>
        <p:spPr>
          <a:xfrm flipV="1">
            <a:off x="7612183" y="1481423"/>
            <a:ext cx="0" cy="395626"/>
          </a:xfrm>
          <a:prstGeom prst="line">
            <a:avLst/>
          </a:prstGeom>
        </p:spPr>
        <p:style>
          <a:lnRef idx="3">
            <a:schemeClr val="dk1"/>
          </a:lnRef>
          <a:fillRef idx="0">
            <a:schemeClr val="dk1"/>
          </a:fillRef>
          <a:effectRef idx="2">
            <a:schemeClr val="dk1"/>
          </a:effectRef>
          <a:fontRef idx="minor">
            <a:schemeClr val="tx1"/>
          </a:fontRef>
        </p:style>
      </p:cxnSp>
      <p:cxnSp>
        <p:nvCxnSpPr>
          <p:cNvPr id="166" name="Straight Connector 165">
            <a:extLst>
              <a:ext uri="{FF2B5EF4-FFF2-40B4-BE49-F238E27FC236}">
                <a16:creationId xmlns:a16="http://schemas.microsoft.com/office/drawing/2014/main" id="{0845B96C-83E0-4EFF-B649-6DCC36604066}"/>
              </a:ext>
            </a:extLst>
          </p:cNvPr>
          <p:cNvCxnSpPr/>
          <p:nvPr/>
        </p:nvCxnSpPr>
        <p:spPr>
          <a:xfrm flipH="1" flipV="1">
            <a:off x="964734" y="1440955"/>
            <a:ext cx="6647449" cy="40468"/>
          </a:xfrm>
          <a:prstGeom prst="line">
            <a:avLst/>
          </a:prstGeom>
        </p:spPr>
        <p:style>
          <a:lnRef idx="3">
            <a:schemeClr val="dk1"/>
          </a:lnRef>
          <a:fillRef idx="0">
            <a:schemeClr val="dk1"/>
          </a:fillRef>
          <a:effectRef idx="2">
            <a:schemeClr val="dk1"/>
          </a:effectRef>
          <a:fontRef idx="minor">
            <a:schemeClr val="tx1"/>
          </a:fontRef>
        </p:style>
      </p:cxnSp>
      <p:cxnSp>
        <p:nvCxnSpPr>
          <p:cNvPr id="168" name="Straight Connector 167">
            <a:extLst>
              <a:ext uri="{FF2B5EF4-FFF2-40B4-BE49-F238E27FC236}">
                <a16:creationId xmlns:a16="http://schemas.microsoft.com/office/drawing/2014/main" id="{B1A9C827-9EE4-4AB8-B6E2-6B4D9A18C1DB}"/>
              </a:ext>
            </a:extLst>
          </p:cNvPr>
          <p:cNvCxnSpPr/>
          <p:nvPr/>
        </p:nvCxnSpPr>
        <p:spPr>
          <a:xfrm>
            <a:off x="973123" y="1433180"/>
            <a:ext cx="0" cy="103024"/>
          </a:xfrm>
          <a:prstGeom prst="line">
            <a:avLst/>
          </a:prstGeom>
        </p:spPr>
        <p:style>
          <a:lnRef idx="3">
            <a:schemeClr val="dk1"/>
          </a:lnRef>
          <a:fillRef idx="0">
            <a:schemeClr val="dk1"/>
          </a:fillRef>
          <a:effectRef idx="2">
            <a:schemeClr val="dk1"/>
          </a:effectRef>
          <a:fontRef idx="minor">
            <a:schemeClr val="tx1"/>
          </a:fontRef>
        </p:style>
      </p:cxnSp>
      <p:sp>
        <p:nvSpPr>
          <p:cNvPr id="169" name="Rectangle 168">
            <a:extLst>
              <a:ext uri="{FF2B5EF4-FFF2-40B4-BE49-F238E27FC236}">
                <a16:creationId xmlns:a16="http://schemas.microsoft.com/office/drawing/2014/main" id="{8B1BB622-BEC1-42A1-88DD-C358F44F0C5F}"/>
              </a:ext>
            </a:extLst>
          </p:cNvPr>
          <p:cNvSpPr/>
          <p:nvPr/>
        </p:nvSpPr>
        <p:spPr>
          <a:xfrm>
            <a:off x="1464339" y="4114874"/>
            <a:ext cx="2193261" cy="2536692"/>
          </a:xfrm>
          <a:prstGeom prst="rect">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1" name="TextBox 180">
            <a:extLst>
              <a:ext uri="{FF2B5EF4-FFF2-40B4-BE49-F238E27FC236}">
                <a16:creationId xmlns:a16="http://schemas.microsoft.com/office/drawing/2014/main" id="{70AC6733-C125-4EC2-B06D-9B2401C7C61A}"/>
              </a:ext>
            </a:extLst>
          </p:cNvPr>
          <p:cNvSpPr txBox="1"/>
          <p:nvPr/>
        </p:nvSpPr>
        <p:spPr>
          <a:xfrm>
            <a:off x="516371" y="554085"/>
            <a:ext cx="196443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Root-pumps area</a:t>
            </a:r>
          </a:p>
        </p:txBody>
      </p:sp>
      <p:cxnSp>
        <p:nvCxnSpPr>
          <p:cNvPr id="183" name="Straight Connector 182">
            <a:extLst>
              <a:ext uri="{FF2B5EF4-FFF2-40B4-BE49-F238E27FC236}">
                <a16:creationId xmlns:a16="http://schemas.microsoft.com/office/drawing/2014/main" id="{5896A98E-7F40-48C9-8805-89D08C6FE3FA}"/>
              </a:ext>
            </a:extLst>
          </p:cNvPr>
          <p:cNvCxnSpPr/>
          <p:nvPr/>
        </p:nvCxnSpPr>
        <p:spPr>
          <a:xfrm flipH="1">
            <a:off x="4533805" y="6024694"/>
            <a:ext cx="2936353"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5" name="Straight Connector 184">
            <a:extLst>
              <a:ext uri="{FF2B5EF4-FFF2-40B4-BE49-F238E27FC236}">
                <a16:creationId xmlns:a16="http://schemas.microsoft.com/office/drawing/2014/main" id="{FA29C1CA-F891-4C38-9818-A18D80982DC3}"/>
              </a:ext>
            </a:extLst>
          </p:cNvPr>
          <p:cNvCxnSpPr/>
          <p:nvPr/>
        </p:nvCxnSpPr>
        <p:spPr>
          <a:xfrm flipV="1">
            <a:off x="4525596" y="932218"/>
            <a:ext cx="10588" cy="509247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7" name="Straight Connector 186">
            <a:extLst>
              <a:ext uri="{FF2B5EF4-FFF2-40B4-BE49-F238E27FC236}">
                <a16:creationId xmlns:a16="http://schemas.microsoft.com/office/drawing/2014/main" id="{994B3492-375E-48E0-89FB-EAF1D1D019A1}"/>
              </a:ext>
            </a:extLst>
          </p:cNvPr>
          <p:cNvCxnSpPr>
            <a:cxnSpLocks/>
            <a:endCxn id="77" idx="1"/>
          </p:cNvCxnSpPr>
          <p:nvPr/>
        </p:nvCxnSpPr>
        <p:spPr>
          <a:xfrm flipV="1">
            <a:off x="4541793" y="934452"/>
            <a:ext cx="255018" cy="587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9" name="Straight Connector 198">
            <a:extLst>
              <a:ext uri="{FF2B5EF4-FFF2-40B4-BE49-F238E27FC236}">
                <a16:creationId xmlns:a16="http://schemas.microsoft.com/office/drawing/2014/main" id="{0DEF745D-CDEB-449A-A1FA-A6D7E3A51178}"/>
              </a:ext>
            </a:extLst>
          </p:cNvPr>
          <p:cNvCxnSpPr/>
          <p:nvPr/>
        </p:nvCxnSpPr>
        <p:spPr>
          <a:xfrm flipH="1">
            <a:off x="7365534" y="2593632"/>
            <a:ext cx="10462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1" name="Straight Connector 200">
            <a:extLst>
              <a:ext uri="{FF2B5EF4-FFF2-40B4-BE49-F238E27FC236}">
                <a16:creationId xmlns:a16="http://schemas.microsoft.com/office/drawing/2014/main" id="{0F0E62C4-5A00-4404-AE00-6DAF6154BA73}"/>
              </a:ext>
            </a:extLst>
          </p:cNvPr>
          <p:cNvCxnSpPr/>
          <p:nvPr/>
        </p:nvCxnSpPr>
        <p:spPr>
          <a:xfrm flipV="1">
            <a:off x="7365534" y="1251399"/>
            <a:ext cx="0" cy="1342233"/>
          </a:xfrm>
          <a:prstGeom prst="line">
            <a:avLst/>
          </a:prstGeom>
        </p:spPr>
        <p:style>
          <a:lnRef idx="2">
            <a:schemeClr val="accent1"/>
          </a:lnRef>
          <a:fillRef idx="0">
            <a:schemeClr val="accent1"/>
          </a:fillRef>
          <a:effectRef idx="1">
            <a:schemeClr val="accent1"/>
          </a:effectRef>
          <a:fontRef idx="minor">
            <a:schemeClr val="tx1"/>
          </a:fontRef>
        </p:style>
      </p:cxnSp>
      <p:cxnSp>
        <p:nvCxnSpPr>
          <p:cNvPr id="203" name="Straight Connector 202">
            <a:extLst>
              <a:ext uri="{FF2B5EF4-FFF2-40B4-BE49-F238E27FC236}">
                <a16:creationId xmlns:a16="http://schemas.microsoft.com/office/drawing/2014/main" id="{6C621847-5DB5-4DC7-9E19-BEBC09DA7DC4}"/>
              </a:ext>
            </a:extLst>
          </p:cNvPr>
          <p:cNvCxnSpPr/>
          <p:nvPr/>
        </p:nvCxnSpPr>
        <p:spPr>
          <a:xfrm flipH="1">
            <a:off x="7200822" y="3403181"/>
            <a:ext cx="25860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5" name="Straight Connector 204">
            <a:extLst>
              <a:ext uri="{FF2B5EF4-FFF2-40B4-BE49-F238E27FC236}">
                <a16:creationId xmlns:a16="http://schemas.microsoft.com/office/drawing/2014/main" id="{15E40560-7C89-43A0-9099-E10158479998}"/>
              </a:ext>
            </a:extLst>
          </p:cNvPr>
          <p:cNvCxnSpPr>
            <a:cxnSpLocks/>
          </p:cNvCxnSpPr>
          <p:nvPr/>
        </p:nvCxnSpPr>
        <p:spPr>
          <a:xfrm flipV="1">
            <a:off x="7200822" y="1251399"/>
            <a:ext cx="0" cy="2151782"/>
          </a:xfrm>
          <a:prstGeom prst="line">
            <a:avLst/>
          </a:prstGeom>
        </p:spPr>
        <p:style>
          <a:lnRef idx="2">
            <a:schemeClr val="accent1"/>
          </a:lnRef>
          <a:fillRef idx="0">
            <a:schemeClr val="accent1"/>
          </a:fillRef>
          <a:effectRef idx="1">
            <a:schemeClr val="accent1"/>
          </a:effectRef>
          <a:fontRef idx="minor">
            <a:schemeClr val="tx1"/>
          </a:fontRef>
        </p:style>
      </p:cxnSp>
      <p:cxnSp>
        <p:nvCxnSpPr>
          <p:cNvPr id="208" name="Straight Connector 207">
            <a:extLst>
              <a:ext uri="{FF2B5EF4-FFF2-40B4-BE49-F238E27FC236}">
                <a16:creationId xmlns:a16="http://schemas.microsoft.com/office/drawing/2014/main" id="{FA139F35-5B50-4369-9683-7CD5B68B9530}"/>
              </a:ext>
            </a:extLst>
          </p:cNvPr>
          <p:cNvCxnSpPr>
            <a:cxnSpLocks/>
          </p:cNvCxnSpPr>
          <p:nvPr/>
        </p:nvCxnSpPr>
        <p:spPr>
          <a:xfrm flipH="1">
            <a:off x="7041176" y="4306858"/>
            <a:ext cx="42898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0" name="Straight Connector 209">
            <a:extLst>
              <a:ext uri="{FF2B5EF4-FFF2-40B4-BE49-F238E27FC236}">
                <a16:creationId xmlns:a16="http://schemas.microsoft.com/office/drawing/2014/main" id="{BA2A0D7E-5B0C-44FB-B8AB-2967899B5EE5}"/>
              </a:ext>
            </a:extLst>
          </p:cNvPr>
          <p:cNvCxnSpPr>
            <a:cxnSpLocks/>
          </p:cNvCxnSpPr>
          <p:nvPr/>
        </p:nvCxnSpPr>
        <p:spPr>
          <a:xfrm flipV="1">
            <a:off x="7041176" y="1243610"/>
            <a:ext cx="8389" cy="3063248"/>
          </a:xfrm>
          <a:prstGeom prst="line">
            <a:avLst/>
          </a:prstGeom>
        </p:spPr>
        <p:style>
          <a:lnRef idx="2">
            <a:schemeClr val="accent1"/>
          </a:lnRef>
          <a:fillRef idx="0">
            <a:schemeClr val="accent1"/>
          </a:fillRef>
          <a:effectRef idx="1">
            <a:schemeClr val="accent1"/>
          </a:effectRef>
          <a:fontRef idx="minor">
            <a:schemeClr val="tx1"/>
          </a:fontRef>
        </p:style>
      </p:cxnSp>
      <p:cxnSp>
        <p:nvCxnSpPr>
          <p:cNvPr id="217" name="Straight Connector 216">
            <a:extLst>
              <a:ext uri="{FF2B5EF4-FFF2-40B4-BE49-F238E27FC236}">
                <a16:creationId xmlns:a16="http://schemas.microsoft.com/office/drawing/2014/main" id="{AA205A5E-B795-419B-A341-4BDBB7E38119}"/>
              </a:ext>
            </a:extLst>
          </p:cNvPr>
          <p:cNvCxnSpPr>
            <a:cxnSpLocks/>
          </p:cNvCxnSpPr>
          <p:nvPr/>
        </p:nvCxnSpPr>
        <p:spPr>
          <a:xfrm>
            <a:off x="6384761" y="2076310"/>
            <a:ext cx="53194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9" name="Straight Connector 218">
            <a:extLst>
              <a:ext uri="{FF2B5EF4-FFF2-40B4-BE49-F238E27FC236}">
                <a16:creationId xmlns:a16="http://schemas.microsoft.com/office/drawing/2014/main" id="{C454C59B-3B27-4889-859B-6B0DBDC620E9}"/>
              </a:ext>
            </a:extLst>
          </p:cNvPr>
          <p:cNvCxnSpPr>
            <a:cxnSpLocks/>
          </p:cNvCxnSpPr>
          <p:nvPr/>
        </p:nvCxnSpPr>
        <p:spPr>
          <a:xfrm flipV="1">
            <a:off x="6916708" y="1251399"/>
            <a:ext cx="0" cy="832701"/>
          </a:xfrm>
          <a:prstGeom prst="line">
            <a:avLst/>
          </a:prstGeom>
        </p:spPr>
        <p:style>
          <a:lnRef idx="2">
            <a:schemeClr val="accent1"/>
          </a:lnRef>
          <a:fillRef idx="0">
            <a:schemeClr val="accent1"/>
          </a:fillRef>
          <a:effectRef idx="1">
            <a:schemeClr val="accent1"/>
          </a:effectRef>
          <a:fontRef idx="minor">
            <a:schemeClr val="tx1"/>
          </a:fontRef>
        </p:style>
      </p:cxnSp>
      <p:sp>
        <p:nvSpPr>
          <p:cNvPr id="231" name="TextBox 230">
            <a:extLst>
              <a:ext uri="{FF2B5EF4-FFF2-40B4-BE49-F238E27FC236}">
                <a16:creationId xmlns:a16="http://schemas.microsoft.com/office/drawing/2014/main" id="{7C1D1FDF-C534-4ADB-B169-6C3852B72758}"/>
              </a:ext>
            </a:extLst>
          </p:cNvPr>
          <p:cNvSpPr txBox="1"/>
          <p:nvPr/>
        </p:nvSpPr>
        <p:spPr>
          <a:xfrm>
            <a:off x="4480401" y="6425656"/>
            <a:ext cx="110399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Ground</a:t>
            </a:r>
          </a:p>
        </p:txBody>
      </p:sp>
      <p:cxnSp>
        <p:nvCxnSpPr>
          <p:cNvPr id="8" name="Straight Connector 7">
            <a:extLst>
              <a:ext uri="{FF2B5EF4-FFF2-40B4-BE49-F238E27FC236}">
                <a16:creationId xmlns:a16="http://schemas.microsoft.com/office/drawing/2014/main" id="{E7BD5787-16CE-4E4C-BFE7-D34D83803FAC}"/>
              </a:ext>
            </a:extLst>
          </p:cNvPr>
          <p:cNvCxnSpPr/>
          <p:nvPr/>
        </p:nvCxnSpPr>
        <p:spPr>
          <a:xfrm flipH="1">
            <a:off x="2955636" y="3786909"/>
            <a:ext cx="4514522" cy="0"/>
          </a:xfrm>
          <a:prstGeom prst="line">
            <a:avLst/>
          </a:prstGeom>
        </p:spPr>
        <p:style>
          <a:lnRef idx="3">
            <a:schemeClr val="dk1"/>
          </a:lnRef>
          <a:fillRef idx="0">
            <a:schemeClr val="dk1"/>
          </a:fillRef>
          <a:effectRef idx="2">
            <a:schemeClr val="dk1"/>
          </a:effectRef>
          <a:fontRef idx="minor">
            <a:schemeClr val="tx1"/>
          </a:fontRef>
        </p:style>
      </p:cxnSp>
      <p:cxnSp>
        <p:nvCxnSpPr>
          <p:cNvPr id="21" name="Straight Connector 20">
            <a:extLst>
              <a:ext uri="{FF2B5EF4-FFF2-40B4-BE49-F238E27FC236}">
                <a16:creationId xmlns:a16="http://schemas.microsoft.com/office/drawing/2014/main" id="{73D68945-402A-4B45-AECA-81718635306E}"/>
              </a:ext>
            </a:extLst>
          </p:cNvPr>
          <p:cNvCxnSpPr/>
          <p:nvPr/>
        </p:nvCxnSpPr>
        <p:spPr>
          <a:xfrm>
            <a:off x="2955636" y="3786909"/>
            <a:ext cx="0" cy="393072"/>
          </a:xfrm>
          <a:prstGeom prst="line">
            <a:avLst/>
          </a:prstGeom>
        </p:spPr>
        <p:style>
          <a:lnRef idx="3">
            <a:schemeClr val="dk1"/>
          </a:lnRef>
          <a:fillRef idx="0">
            <a:schemeClr val="dk1"/>
          </a:fillRef>
          <a:effectRef idx="2">
            <a:schemeClr val="dk1"/>
          </a:effectRef>
          <a:fontRef idx="minor">
            <a:schemeClr val="tx1"/>
          </a:fontRef>
        </p:style>
      </p:cxnSp>
      <p:sp>
        <p:nvSpPr>
          <p:cNvPr id="2" name="TextBox 1">
            <a:extLst>
              <a:ext uri="{FF2B5EF4-FFF2-40B4-BE49-F238E27FC236}">
                <a16:creationId xmlns:a16="http://schemas.microsoft.com/office/drawing/2014/main" id="{B7002110-9CA9-449F-99D4-7B5F19E48170}"/>
              </a:ext>
            </a:extLst>
          </p:cNvPr>
          <p:cNvSpPr txBox="1"/>
          <p:nvPr/>
        </p:nvSpPr>
        <p:spPr>
          <a:xfrm>
            <a:off x="8824569" y="661472"/>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EC0</a:t>
            </a:r>
          </a:p>
        </p:txBody>
      </p:sp>
      <p:sp>
        <p:nvSpPr>
          <p:cNvPr id="140" name="TextBox 139">
            <a:extLst>
              <a:ext uri="{FF2B5EF4-FFF2-40B4-BE49-F238E27FC236}">
                <a16:creationId xmlns:a16="http://schemas.microsoft.com/office/drawing/2014/main" id="{31F4B811-B7EC-4A78-A1EA-432829441AE0}"/>
              </a:ext>
            </a:extLst>
          </p:cNvPr>
          <p:cNvSpPr txBox="1"/>
          <p:nvPr/>
        </p:nvSpPr>
        <p:spPr>
          <a:xfrm>
            <a:off x="8547879" y="1165964"/>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EC0</a:t>
            </a:r>
          </a:p>
        </p:txBody>
      </p:sp>
      <p:sp>
        <p:nvSpPr>
          <p:cNvPr id="142" name="TextBox 141">
            <a:extLst>
              <a:ext uri="{FF2B5EF4-FFF2-40B4-BE49-F238E27FC236}">
                <a16:creationId xmlns:a16="http://schemas.microsoft.com/office/drawing/2014/main" id="{124DFC7F-3611-4232-8FF9-8EA8590A6EC5}"/>
              </a:ext>
            </a:extLst>
          </p:cNvPr>
          <p:cNvSpPr txBox="1"/>
          <p:nvPr/>
        </p:nvSpPr>
        <p:spPr>
          <a:xfrm>
            <a:off x="9456514" y="1839211"/>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BPS0</a:t>
            </a:r>
          </a:p>
        </p:txBody>
      </p:sp>
      <p:sp>
        <p:nvSpPr>
          <p:cNvPr id="143" name="TextBox 142">
            <a:extLst>
              <a:ext uri="{FF2B5EF4-FFF2-40B4-BE49-F238E27FC236}">
                <a16:creationId xmlns:a16="http://schemas.microsoft.com/office/drawing/2014/main" id="{3010C598-61C4-4A9C-8622-C99FC9452048}"/>
              </a:ext>
            </a:extLst>
          </p:cNvPr>
          <p:cNvSpPr txBox="1"/>
          <p:nvPr/>
        </p:nvSpPr>
        <p:spPr>
          <a:xfrm>
            <a:off x="3872682" y="1185947"/>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BPS1</a:t>
            </a:r>
          </a:p>
        </p:txBody>
      </p:sp>
      <p:sp>
        <p:nvSpPr>
          <p:cNvPr id="145" name="TextBox 144">
            <a:extLst>
              <a:ext uri="{FF2B5EF4-FFF2-40B4-BE49-F238E27FC236}">
                <a16:creationId xmlns:a16="http://schemas.microsoft.com/office/drawing/2014/main" id="{8EFCD48B-47E0-4BEF-9F5F-2191ADC5E09B}"/>
              </a:ext>
            </a:extLst>
          </p:cNvPr>
          <p:cNvSpPr txBox="1"/>
          <p:nvPr/>
        </p:nvSpPr>
        <p:spPr>
          <a:xfrm>
            <a:off x="9420361" y="2275526"/>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PSR0</a:t>
            </a:r>
          </a:p>
        </p:txBody>
      </p:sp>
      <p:sp>
        <p:nvSpPr>
          <p:cNvPr id="151" name="TextBox 150">
            <a:extLst>
              <a:ext uri="{FF2B5EF4-FFF2-40B4-BE49-F238E27FC236}">
                <a16:creationId xmlns:a16="http://schemas.microsoft.com/office/drawing/2014/main" id="{7E2D1D56-3D9E-4737-AA6A-395A24B7FE5E}"/>
              </a:ext>
            </a:extLst>
          </p:cNvPr>
          <p:cNvSpPr txBox="1"/>
          <p:nvPr/>
        </p:nvSpPr>
        <p:spPr>
          <a:xfrm>
            <a:off x="3902308" y="1606831"/>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PSR1</a:t>
            </a:r>
          </a:p>
        </p:txBody>
      </p:sp>
      <p:sp>
        <p:nvSpPr>
          <p:cNvPr id="155" name="TextBox 154">
            <a:extLst>
              <a:ext uri="{FF2B5EF4-FFF2-40B4-BE49-F238E27FC236}">
                <a16:creationId xmlns:a16="http://schemas.microsoft.com/office/drawing/2014/main" id="{F7F2107A-4DFE-4DD9-A5F0-35C499BE560B}"/>
              </a:ext>
            </a:extLst>
          </p:cNvPr>
          <p:cNvSpPr txBox="1"/>
          <p:nvPr/>
        </p:nvSpPr>
        <p:spPr>
          <a:xfrm>
            <a:off x="9229768" y="2764826"/>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CSR0</a:t>
            </a:r>
          </a:p>
        </p:txBody>
      </p:sp>
      <p:sp>
        <p:nvSpPr>
          <p:cNvPr id="157" name="TextBox 156">
            <a:extLst>
              <a:ext uri="{FF2B5EF4-FFF2-40B4-BE49-F238E27FC236}">
                <a16:creationId xmlns:a16="http://schemas.microsoft.com/office/drawing/2014/main" id="{131B995D-B325-47F7-A6C6-1EAF9FE70AD2}"/>
              </a:ext>
            </a:extLst>
          </p:cNvPr>
          <p:cNvSpPr txBox="1"/>
          <p:nvPr/>
        </p:nvSpPr>
        <p:spPr>
          <a:xfrm>
            <a:off x="4718261" y="3130564"/>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CSR1</a:t>
            </a:r>
          </a:p>
        </p:txBody>
      </p:sp>
      <p:sp>
        <p:nvSpPr>
          <p:cNvPr id="159" name="TextBox 158">
            <a:extLst>
              <a:ext uri="{FF2B5EF4-FFF2-40B4-BE49-F238E27FC236}">
                <a16:creationId xmlns:a16="http://schemas.microsoft.com/office/drawing/2014/main" id="{1290182F-E0B6-4391-BC46-1A62B3F936E3}"/>
              </a:ext>
            </a:extLst>
          </p:cNvPr>
          <p:cNvSpPr txBox="1"/>
          <p:nvPr/>
        </p:nvSpPr>
        <p:spPr>
          <a:xfrm>
            <a:off x="9170074" y="3392174"/>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CSS0</a:t>
            </a:r>
          </a:p>
        </p:txBody>
      </p:sp>
      <p:sp>
        <p:nvSpPr>
          <p:cNvPr id="160" name="TextBox 159">
            <a:extLst>
              <a:ext uri="{FF2B5EF4-FFF2-40B4-BE49-F238E27FC236}">
                <a16:creationId xmlns:a16="http://schemas.microsoft.com/office/drawing/2014/main" id="{8C65FFAA-05B0-4BC6-BD69-0B2DC269504E}"/>
              </a:ext>
            </a:extLst>
          </p:cNvPr>
          <p:cNvSpPr txBox="1"/>
          <p:nvPr/>
        </p:nvSpPr>
        <p:spPr>
          <a:xfrm>
            <a:off x="5536259" y="3417334"/>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CSS1</a:t>
            </a:r>
          </a:p>
        </p:txBody>
      </p:sp>
      <p:sp>
        <p:nvSpPr>
          <p:cNvPr id="161" name="TextBox 160">
            <a:extLst>
              <a:ext uri="{FF2B5EF4-FFF2-40B4-BE49-F238E27FC236}">
                <a16:creationId xmlns:a16="http://schemas.microsoft.com/office/drawing/2014/main" id="{CA28D3E5-8B02-4391-AA3E-810B66FF5691}"/>
              </a:ext>
            </a:extLst>
          </p:cNvPr>
          <p:cNvSpPr txBox="1"/>
          <p:nvPr/>
        </p:nvSpPr>
        <p:spPr>
          <a:xfrm>
            <a:off x="5536259" y="3750577"/>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CSS2</a:t>
            </a:r>
          </a:p>
        </p:txBody>
      </p:sp>
      <p:sp>
        <p:nvSpPr>
          <p:cNvPr id="163" name="TextBox 162">
            <a:extLst>
              <a:ext uri="{FF2B5EF4-FFF2-40B4-BE49-F238E27FC236}">
                <a16:creationId xmlns:a16="http://schemas.microsoft.com/office/drawing/2014/main" id="{3A6B513E-32D2-46C0-BC2D-1377E48FB655}"/>
              </a:ext>
            </a:extLst>
          </p:cNvPr>
          <p:cNvSpPr txBox="1"/>
          <p:nvPr/>
        </p:nvSpPr>
        <p:spPr>
          <a:xfrm>
            <a:off x="9186798" y="4242048"/>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MS0</a:t>
            </a:r>
          </a:p>
        </p:txBody>
      </p:sp>
      <p:sp>
        <p:nvSpPr>
          <p:cNvPr id="165" name="TextBox 164">
            <a:extLst>
              <a:ext uri="{FF2B5EF4-FFF2-40B4-BE49-F238E27FC236}">
                <a16:creationId xmlns:a16="http://schemas.microsoft.com/office/drawing/2014/main" id="{32CA57D0-1FDF-4D20-98FB-EB5D449CA799}"/>
              </a:ext>
            </a:extLst>
          </p:cNvPr>
          <p:cNvSpPr txBox="1"/>
          <p:nvPr/>
        </p:nvSpPr>
        <p:spPr>
          <a:xfrm>
            <a:off x="5536259" y="4223812"/>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MS1</a:t>
            </a:r>
          </a:p>
        </p:txBody>
      </p:sp>
      <p:sp>
        <p:nvSpPr>
          <p:cNvPr id="167" name="TextBox 166">
            <a:extLst>
              <a:ext uri="{FF2B5EF4-FFF2-40B4-BE49-F238E27FC236}">
                <a16:creationId xmlns:a16="http://schemas.microsoft.com/office/drawing/2014/main" id="{A058B3D0-51AD-438F-A6BF-6F70E3797EF8}"/>
              </a:ext>
            </a:extLst>
          </p:cNvPr>
          <p:cNvSpPr txBox="1"/>
          <p:nvPr/>
        </p:nvSpPr>
        <p:spPr>
          <a:xfrm>
            <a:off x="9165168" y="5104656"/>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MS2</a:t>
            </a:r>
          </a:p>
        </p:txBody>
      </p:sp>
      <p:pic>
        <p:nvPicPr>
          <p:cNvPr id="23" name="Picture 22">
            <a:extLst>
              <a:ext uri="{FF2B5EF4-FFF2-40B4-BE49-F238E27FC236}">
                <a16:creationId xmlns:a16="http://schemas.microsoft.com/office/drawing/2014/main" id="{2BF160AB-2EC6-4776-B3E8-AD39BC91D2C2}"/>
              </a:ext>
            </a:extLst>
          </p:cNvPr>
          <p:cNvPicPr>
            <a:picLocks noChangeAspect="1"/>
          </p:cNvPicPr>
          <p:nvPr/>
        </p:nvPicPr>
        <p:blipFill>
          <a:blip r:embed="rId11"/>
          <a:stretch>
            <a:fillRect/>
          </a:stretch>
        </p:blipFill>
        <p:spPr>
          <a:xfrm>
            <a:off x="10437876" y="613037"/>
            <a:ext cx="885825" cy="381000"/>
          </a:xfrm>
          <a:prstGeom prst="rect">
            <a:avLst/>
          </a:prstGeom>
        </p:spPr>
      </p:pic>
      <p:pic>
        <p:nvPicPr>
          <p:cNvPr id="31" name="Picture 30">
            <a:extLst>
              <a:ext uri="{FF2B5EF4-FFF2-40B4-BE49-F238E27FC236}">
                <a16:creationId xmlns:a16="http://schemas.microsoft.com/office/drawing/2014/main" id="{555BE24B-B294-4E07-9091-6CB0331E658D}"/>
              </a:ext>
            </a:extLst>
          </p:cNvPr>
          <p:cNvPicPr>
            <a:picLocks noChangeAspect="1"/>
          </p:cNvPicPr>
          <p:nvPr/>
        </p:nvPicPr>
        <p:blipFill>
          <a:blip r:embed="rId12"/>
          <a:stretch>
            <a:fillRect/>
          </a:stretch>
        </p:blipFill>
        <p:spPr>
          <a:xfrm>
            <a:off x="10214666" y="4166794"/>
            <a:ext cx="971550" cy="352425"/>
          </a:xfrm>
          <a:prstGeom prst="rect">
            <a:avLst/>
          </a:prstGeom>
        </p:spPr>
      </p:pic>
      <p:sp>
        <p:nvSpPr>
          <p:cNvPr id="178" name="TextBox 177">
            <a:extLst>
              <a:ext uri="{FF2B5EF4-FFF2-40B4-BE49-F238E27FC236}">
                <a16:creationId xmlns:a16="http://schemas.microsoft.com/office/drawing/2014/main" id="{FA2D52EB-601A-4214-A61E-3F1EEF7F7799}"/>
              </a:ext>
            </a:extLst>
          </p:cNvPr>
          <p:cNvSpPr txBox="1"/>
          <p:nvPr/>
        </p:nvSpPr>
        <p:spPr>
          <a:xfrm>
            <a:off x="9143582" y="5901579"/>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SPS0</a:t>
            </a:r>
          </a:p>
        </p:txBody>
      </p:sp>
      <p:sp>
        <p:nvSpPr>
          <p:cNvPr id="179" name="TextBox 178">
            <a:extLst>
              <a:ext uri="{FF2B5EF4-FFF2-40B4-BE49-F238E27FC236}">
                <a16:creationId xmlns:a16="http://schemas.microsoft.com/office/drawing/2014/main" id="{76B2142A-C567-48CC-BD93-0FC1CBF618B2}"/>
              </a:ext>
            </a:extLst>
          </p:cNvPr>
          <p:cNvSpPr txBox="1"/>
          <p:nvPr/>
        </p:nvSpPr>
        <p:spPr>
          <a:xfrm>
            <a:off x="5097794" y="6138974"/>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SPS1</a:t>
            </a:r>
          </a:p>
        </p:txBody>
      </p:sp>
      <p:sp>
        <p:nvSpPr>
          <p:cNvPr id="180" name="TextBox 179">
            <a:extLst>
              <a:ext uri="{FF2B5EF4-FFF2-40B4-BE49-F238E27FC236}">
                <a16:creationId xmlns:a16="http://schemas.microsoft.com/office/drawing/2014/main" id="{D0A62B3C-9D84-40A8-AAF3-9A09B4112F88}"/>
              </a:ext>
            </a:extLst>
          </p:cNvPr>
          <p:cNvSpPr txBox="1"/>
          <p:nvPr/>
        </p:nvSpPr>
        <p:spPr>
          <a:xfrm>
            <a:off x="5704079" y="5783589"/>
            <a:ext cx="7719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USB1</a:t>
            </a:r>
          </a:p>
        </p:txBody>
      </p:sp>
      <p:sp>
        <p:nvSpPr>
          <p:cNvPr id="182" name="TextBox 181">
            <a:extLst>
              <a:ext uri="{FF2B5EF4-FFF2-40B4-BE49-F238E27FC236}">
                <a16:creationId xmlns:a16="http://schemas.microsoft.com/office/drawing/2014/main" id="{F393454C-A1F2-47AE-A7AF-14826D71304D}"/>
              </a:ext>
            </a:extLst>
          </p:cNvPr>
          <p:cNvSpPr txBox="1"/>
          <p:nvPr/>
        </p:nvSpPr>
        <p:spPr>
          <a:xfrm rot="16200000">
            <a:off x="6608266" y="1508449"/>
            <a:ext cx="4354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RS1</a:t>
            </a:r>
          </a:p>
        </p:txBody>
      </p:sp>
      <p:sp>
        <p:nvSpPr>
          <p:cNvPr id="184" name="TextBox 183">
            <a:extLst>
              <a:ext uri="{FF2B5EF4-FFF2-40B4-BE49-F238E27FC236}">
                <a16:creationId xmlns:a16="http://schemas.microsoft.com/office/drawing/2014/main" id="{5463449C-E703-4C90-859A-5D58CF258383}"/>
              </a:ext>
            </a:extLst>
          </p:cNvPr>
          <p:cNvSpPr txBox="1"/>
          <p:nvPr/>
        </p:nvSpPr>
        <p:spPr>
          <a:xfrm rot="16200000">
            <a:off x="6761586" y="1523808"/>
            <a:ext cx="4354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RS2</a:t>
            </a:r>
          </a:p>
        </p:txBody>
      </p:sp>
      <p:sp>
        <p:nvSpPr>
          <p:cNvPr id="186" name="TextBox 185">
            <a:extLst>
              <a:ext uri="{FF2B5EF4-FFF2-40B4-BE49-F238E27FC236}">
                <a16:creationId xmlns:a16="http://schemas.microsoft.com/office/drawing/2014/main" id="{0A738D03-926B-4F40-84B5-44AEB8FAE2BD}"/>
              </a:ext>
            </a:extLst>
          </p:cNvPr>
          <p:cNvSpPr txBox="1"/>
          <p:nvPr/>
        </p:nvSpPr>
        <p:spPr>
          <a:xfrm rot="16200000">
            <a:off x="6901702" y="1521611"/>
            <a:ext cx="4354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RS3</a:t>
            </a:r>
          </a:p>
        </p:txBody>
      </p:sp>
      <p:sp>
        <p:nvSpPr>
          <p:cNvPr id="188" name="TextBox 187">
            <a:extLst>
              <a:ext uri="{FF2B5EF4-FFF2-40B4-BE49-F238E27FC236}">
                <a16:creationId xmlns:a16="http://schemas.microsoft.com/office/drawing/2014/main" id="{6EABCE20-6EFB-486D-92B3-13F04B2FBAA6}"/>
              </a:ext>
            </a:extLst>
          </p:cNvPr>
          <p:cNvSpPr txBox="1"/>
          <p:nvPr/>
        </p:nvSpPr>
        <p:spPr>
          <a:xfrm rot="16200000">
            <a:off x="7076025" y="1514667"/>
            <a:ext cx="43543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RS4</a:t>
            </a:r>
          </a:p>
        </p:txBody>
      </p:sp>
      <p:sp>
        <p:nvSpPr>
          <p:cNvPr id="14" name="Slide Number Placeholder 13">
            <a:extLst>
              <a:ext uri="{FF2B5EF4-FFF2-40B4-BE49-F238E27FC236}">
                <a16:creationId xmlns:a16="http://schemas.microsoft.com/office/drawing/2014/main" id="{73A4994D-9508-496C-8E04-343517F8877B}"/>
              </a:ext>
            </a:extLst>
          </p:cNvPr>
          <p:cNvSpPr>
            <a:spLocks noGrp="1"/>
          </p:cNvSpPr>
          <p:nvPr>
            <p:ph type="sldNum" sz="quarter" idx="12"/>
          </p:nvPr>
        </p:nvSpPr>
        <p:spPr/>
        <p:txBody>
          <a:bodyPr/>
          <a:lstStyle/>
          <a:p>
            <a:fld id="{94ED595E-C6EF-426F-AC6C-268D199B6091}" type="slidenum">
              <a:rPr lang="en-US" smtClean="0"/>
              <a:t>4</a:t>
            </a:fld>
            <a:endParaRPr lang="en-US"/>
          </a:p>
        </p:txBody>
      </p:sp>
    </p:spTree>
    <p:extLst>
      <p:ext uri="{BB962C8B-B14F-4D97-AF65-F5344CB8AC3E}">
        <p14:creationId xmlns:p14="http://schemas.microsoft.com/office/powerpoint/2010/main" val="2799013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83DC3703-CE2D-4678-8C4F-6B05FFEE6547}"/>
              </a:ext>
            </a:extLst>
          </p:cNvPr>
          <p:cNvGraphicFramePr>
            <a:graphicFrameLocks noGrp="1"/>
          </p:cNvGraphicFramePr>
          <p:nvPr/>
        </p:nvGraphicFramePr>
        <p:xfrm>
          <a:off x="195943" y="233265"/>
          <a:ext cx="11924522" cy="6347868"/>
        </p:xfrm>
        <a:graphic>
          <a:graphicData uri="http://schemas.openxmlformats.org/drawingml/2006/table">
            <a:tbl>
              <a:tblPr firstRow="1" bandRow="1">
                <a:tableStyleId>{5C22544A-7EE6-4342-B048-85BDC9FD1C3A}</a:tableStyleId>
              </a:tblPr>
              <a:tblGrid>
                <a:gridCol w="1055070">
                  <a:extLst>
                    <a:ext uri="{9D8B030D-6E8A-4147-A177-3AD203B41FA5}">
                      <a16:colId xmlns:a16="http://schemas.microsoft.com/office/drawing/2014/main" val="1370129282"/>
                    </a:ext>
                  </a:extLst>
                </a:gridCol>
                <a:gridCol w="10869452">
                  <a:extLst>
                    <a:ext uri="{9D8B030D-6E8A-4147-A177-3AD203B41FA5}">
                      <a16:colId xmlns:a16="http://schemas.microsoft.com/office/drawing/2014/main" val="731410047"/>
                    </a:ext>
                  </a:extLst>
                </a:gridCol>
              </a:tblGrid>
              <a:tr h="373404">
                <a:tc>
                  <a:txBody>
                    <a:bodyPr/>
                    <a:lstStyle/>
                    <a:p>
                      <a:r>
                        <a:rPr lang="en-US" dirty="0"/>
                        <a:t>Cable</a:t>
                      </a:r>
                    </a:p>
                  </a:txBody>
                  <a:tcPr/>
                </a:tc>
                <a:tc>
                  <a:txBody>
                    <a:bodyPr/>
                    <a:lstStyle/>
                    <a:p>
                      <a:r>
                        <a:rPr lang="en-US" dirty="0"/>
                        <a:t>Description</a:t>
                      </a:r>
                    </a:p>
                  </a:txBody>
                  <a:tcPr/>
                </a:tc>
                <a:extLst>
                  <a:ext uri="{0D108BD9-81ED-4DB2-BD59-A6C34878D82A}">
                    <a16:rowId xmlns:a16="http://schemas.microsoft.com/office/drawing/2014/main" val="94430221"/>
                  </a:ext>
                </a:extLst>
              </a:tr>
              <a:tr h="373404">
                <a:tc>
                  <a:txBody>
                    <a:bodyPr/>
                    <a:lstStyle/>
                    <a:p>
                      <a:r>
                        <a:rPr lang="en-US" dirty="0"/>
                        <a:t>EC0</a:t>
                      </a:r>
                    </a:p>
                  </a:txBody>
                  <a:tcPr/>
                </a:tc>
                <a:tc>
                  <a:txBody>
                    <a:bodyPr/>
                    <a:lstStyle/>
                    <a:p>
                      <a:r>
                        <a:rPr lang="en-US" dirty="0"/>
                        <a:t>AC power cord</a:t>
                      </a:r>
                    </a:p>
                  </a:txBody>
                  <a:tcPr/>
                </a:tc>
                <a:extLst>
                  <a:ext uri="{0D108BD9-81ED-4DB2-BD59-A6C34878D82A}">
                    <a16:rowId xmlns:a16="http://schemas.microsoft.com/office/drawing/2014/main" val="1091857519"/>
                  </a:ext>
                </a:extLst>
              </a:tr>
              <a:tr h="373404">
                <a:tc>
                  <a:txBody>
                    <a:bodyPr/>
                    <a:lstStyle/>
                    <a:p>
                      <a:r>
                        <a:rPr lang="en-US" dirty="0"/>
                        <a:t>EC0</a:t>
                      </a:r>
                    </a:p>
                  </a:txBody>
                  <a:tcPr/>
                </a:tc>
                <a:tc>
                  <a:txBody>
                    <a:bodyPr/>
                    <a:lstStyle/>
                    <a:p>
                      <a:r>
                        <a:rPr lang="en-US" dirty="0"/>
                        <a:t>AC power cord</a:t>
                      </a:r>
                    </a:p>
                  </a:txBody>
                  <a:tcPr/>
                </a:tc>
                <a:extLst>
                  <a:ext uri="{0D108BD9-81ED-4DB2-BD59-A6C34878D82A}">
                    <a16:rowId xmlns:a16="http://schemas.microsoft.com/office/drawing/2014/main" val="1236702359"/>
                  </a:ext>
                </a:extLst>
              </a:tr>
              <a:tr h="373404">
                <a:tc>
                  <a:txBody>
                    <a:bodyPr/>
                    <a:lstStyle/>
                    <a:p>
                      <a:r>
                        <a:rPr lang="en-US" dirty="0"/>
                        <a:t>PSR0</a:t>
                      </a:r>
                    </a:p>
                  </a:txBody>
                  <a:tcPr/>
                </a:tc>
                <a:tc>
                  <a:txBody>
                    <a:bodyPr/>
                    <a:lstStyle/>
                    <a:p>
                      <a:r>
                        <a:rPr lang="en-US" dirty="0"/>
                        <a:t>AC power cord</a:t>
                      </a:r>
                    </a:p>
                  </a:txBody>
                  <a:tcPr/>
                </a:tc>
                <a:extLst>
                  <a:ext uri="{0D108BD9-81ED-4DB2-BD59-A6C34878D82A}">
                    <a16:rowId xmlns:a16="http://schemas.microsoft.com/office/drawing/2014/main" val="307311434"/>
                  </a:ext>
                </a:extLst>
              </a:tr>
              <a:tr h="373404">
                <a:tc>
                  <a:txBody>
                    <a:bodyPr/>
                    <a:lstStyle/>
                    <a:p>
                      <a:r>
                        <a:rPr lang="en-US" dirty="0"/>
                        <a:t>PSR1</a:t>
                      </a:r>
                    </a:p>
                  </a:txBody>
                  <a:tcPr/>
                </a:tc>
                <a:tc>
                  <a:txBody>
                    <a:bodyPr/>
                    <a:lstStyle/>
                    <a:p>
                      <a:r>
                        <a:rPr lang="en-US" dirty="0"/>
                        <a:t>Factory made sensor cable (Pfeiffer Vacuum, catalog number PT448252- T)</a:t>
                      </a:r>
                    </a:p>
                  </a:txBody>
                  <a:tcPr/>
                </a:tc>
                <a:extLst>
                  <a:ext uri="{0D108BD9-81ED-4DB2-BD59-A6C34878D82A}">
                    <a16:rowId xmlns:a16="http://schemas.microsoft.com/office/drawing/2014/main" val="3741744624"/>
                  </a:ext>
                </a:extLst>
              </a:tr>
              <a:tr h="3734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BPS0</a:t>
                      </a:r>
                    </a:p>
                  </a:txBody>
                  <a:tcPr/>
                </a:tc>
                <a:tc>
                  <a:txBody>
                    <a:bodyPr/>
                    <a:lstStyle/>
                    <a:p>
                      <a:r>
                        <a:rPr lang="en-US" dirty="0"/>
                        <a:t>AC power cord</a:t>
                      </a:r>
                    </a:p>
                  </a:txBody>
                  <a:tcPr/>
                </a:tc>
                <a:extLst>
                  <a:ext uri="{0D108BD9-81ED-4DB2-BD59-A6C34878D82A}">
                    <a16:rowId xmlns:a16="http://schemas.microsoft.com/office/drawing/2014/main" val="606795641"/>
                  </a:ext>
                </a:extLst>
              </a:tr>
              <a:tr h="373404">
                <a:tc>
                  <a:txBody>
                    <a:bodyPr/>
                    <a:lstStyle/>
                    <a:p>
                      <a:r>
                        <a:rPr lang="en-US" dirty="0"/>
                        <a:t>BPS1</a:t>
                      </a:r>
                    </a:p>
                  </a:txBody>
                  <a:tcPr/>
                </a:tc>
                <a:tc>
                  <a:txBody>
                    <a:bodyPr/>
                    <a:lstStyle/>
                    <a:p>
                      <a:r>
                        <a:rPr lang="en-US" dirty="0"/>
                        <a:t>AWG 18-gauge wire</a:t>
                      </a:r>
                    </a:p>
                  </a:txBody>
                  <a:tcPr/>
                </a:tc>
                <a:extLst>
                  <a:ext uri="{0D108BD9-81ED-4DB2-BD59-A6C34878D82A}">
                    <a16:rowId xmlns:a16="http://schemas.microsoft.com/office/drawing/2014/main" val="3254660748"/>
                  </a:ext>
                </a:extLst>
              </a:tr>
              <a:tr h="373404">
                <a:tc>
                  <a:txBody>
                    <a:bodyPr/>
                    <a:lstStyle/>
                    <a:p>
                      <a:r>
                        <a:rPr lang="en-US" dirty="0"/>
                        <a:t>SPS0</a:t>
                      </a:r>
                    </a:p>
                  </a:txBody>
                  <a:tcPr/>
                </a:tc>
                <a:tc>
                  <a:txBody>
                    <a:bodyPr/>
                    <a:lstStyle/>
                    <a:p>
                      <a:r>
                        <a:rPr lang="en-US" dirty="0"/>
                        <a:t>AC power cord</a:t>
                      </a:r>
                    </a:p>
                  </a:txBody>
                  <a:tcPr/>
                </a:tc>
                <a:extLst>
                  <a:ext uri="{0D108BD9-81ED-4DB2-BD59-A6C34878D82A}">
                    <a16:rowId xmlns:a16="http://schemas.microsoft.com/office/drawing/2014/main" val="2708379124"/>
                  </a:ext>
                </a:extLst>
              </a:tr>
              <a:tr h="373404">
                <a:tc>
                  <a:txBody>
                    <a:bodyPr/>
                    <a:lstStyle/>
                    <a:p>
                      <a:r>
                        <a:rPr lang="en-US" dirty="0"/>
                        <a:t>CSR0</a:t>
                      </a:r>
                    </a:p>
                  </a:txBody>
                  <a:tcPr/>
                </a:tc>
                <a:tc>
                  <a:txBody>
                    <a:bodyPr/>
                    <a:lstStyle/>
                    <a:p>
                      <a:r>
                        <a:rPr lang="en-US" dirty="0"/>
                        <a:t>AC power cord</a:t>
                      </a:r>
                    </a:p>
                  </a:txBody>
                  <a:tcPr/>
                </a:tc>
                <a:extLst>
                  <a:ext uri="{0D108BD9-81ED-4DB2-BD59-A6C34878D82A}">
                    <a16:rowId xmlns:a16="http://schemas.microsoft.com/office/drawing/2014/main" val="1812912195"/>
                  </a:ext>
                </a:extLst>
              </a:tr>
              <a:tr h="373404">
                <a:tc>
                  <a:txBody>
                    <a:bodyPr/>
                    <a:lstStyle/>
                    <a:p>
                      <a:r>
                        <a:rPr lang="en-US" dirty="0"/>
                        <a:t>CSS0</a:t>
                      </a:r>
                    </a:p>
                  </a:txBody>
                  <a:tcPr/>
                </a:tc>
                <a:tc>
                  <a:txBody>
                    <a:bodyPr/>
                    <a:lstStyle/>
                    <a:p>
                      <a:r>
                        <a:rPr lang="en-US" dirty="0"/>
                        <a:t>AC power cord</a:t>
                      </a:r>
                    </a:p>
                  </a:txBody>
                  <a:tcPr/>
                </a:tc>
                <a:extLst>
                  <a:ext uri="{0D108BD9-81ED-4DB2-BD59-A6C34878D82A}">
                    <a16:rowId xmlns:a16="http://schemas.microsoft.com/office/drawing/2014/main" val="991763312"/>
                  </a:ext>
                </a:extLst>
              </a:tr>
              <a:tr h="373404">
                <a:tc>
                  <a:txBody>
                    <a:bodyPr/>
                    <a:lstStyle/>
                    <a:p>
                      <a:r>
                        <a:rPr lang="en-US" dirty="0"/>
                        <a:t>MS0</a:t>
                      </a:r>
                    </a:p>
                  </a:txBody>
                  <a:tcPr/>
                </a:tc>
                <a:tc>
                  <a:txBody>
                    <a:bodyPr/>
                    <a:lstStyle/>
                    <a:p>
                      <a:r>
                        <a:rPr lang="en-US" dirty="0"/>
                        <a:t>AC power cord</a:t>
                      </a:r>
                    </a:p>
                  </a:txBody>
                  <a:tcPr/>
                </a:tc>
                <a:extLst>
                  <a:ext uri="{0D108BD9-81ED-4DB2-BD59-A6C34878D82A}">
                    <a16:rowId xmlns:a16="http://schemas.microsoft.com/office/drawing/2014/main" val="4148345872"/>
                  </a:ext>
                </a:extLst>
              </a:tr>
              <a:tr h="373404">
                <a:tc>
                  <a:txBody>
                    <a:bodyPr/>
                    <a:lstStyle/>
                    <a:p>
                      <a:r>
                        <a:rPr lang="en-US" dirty="0"/>
                        <a:t>MS1</a:t>
                      </a:r>
                    </a:p>
                  </a:txBody>
                  <a:tcPr/>
                </a:tc>
                <a:tc>
                  <a:txBody>
                    <a:bodyPr/>
                    <a:lstStyle/>
                    <a:p>
                      <a:r>
                        <a:rPr lang="en-US" dirty="0"/>
                        <a:t>Factory-made power cable (Eland cable: BS 638:PART 4 H.O.F.R  85 DEG.C 25 MM2 ELAND)</a:t>
                      </a:r>
                    </a:p>
                  </a:txBody>
                  <a:tcPr/>
                </a:tc>
                <a:extLst>
                  <a:ext uri="{0D108BD9-81ED-4DB2-BD59-A6C34878D82A}">
                    <a16:rowId xmlns:a16="http://schemas.microsoft.com/office/drawing/2014/main" val="985820020"/>
                  </a:ext>
                </a:extLst>
              </a:tr>
              <a:tr h="373404">
                <a:tc>
                  <a:txBody>
                    <a:bodyPr/>
                    <a:lstStyle/>
                    <a:p>
                      <a:r>
                        <a:rPr lang="en-US" dirty="0"/>
                        <a:t>MS2</a:t>
                      </a:r>
                    </a:p>
                  </a:txBody>
                  <a:tcPr/>
                </a:tc>
                <a:tc>
                  <a:txBody>
                    <a:bodyPr/>
                    <a:lstStyle/>
                    <a:p>
                      <a:r>
                        <a:rPr lang="en-US" dirty="0"/>
                        <a:t>AC power cord</a:t>
                      </a:r>
                    </a:p>
                  </a:txBody>
                  <a:tcPr/>
                </a:tc>
                <a:extLst>
                  <a:ext uri="{0D108BD9-81ED-4DB2-BD59-A6C34878D82A}">
                    <a16:rowId xmlns:a16="http://schemas.microsoft.com/office/drawing/2014/main" val="91815520"/>
                  </a:ext>
                </a:extLst>
              </a:tr>
              <a:tr h="373404">
                <a:tc>
                  <a:txBody>
                    <a:bodyPr/>
                    <a:lstStyle/>
                    <a:p>
                      <a:r>
                        <a:rPr lang="en-US" dirty="0"/>
                        <a:t>SPS1</a:t>
                      </a:r>
                    </a:p>
                  </a:txBody>
                  <a:tcPr/>
                </a:tc>
                <a:tc>
                  <a:txBody>
                    <a:bodyPr/>
                    <a:lstStyle/>
                    <a:p>
                      <a:r>
                        <a:rPr lang="en-US" dirty="0"/>
                        <a:t>?</a:t>
                      </a:r>
                    </a:p>
                  </a:txBody>
                  <a:tcPr/>
                </a:tc>
                <a:extLst>
                  <a:ext uri="{0D108BD9-81ED-4DB2-BD59-A6C34878D82A}">
                    <a16:rowId xmlns:a16="http://schemas.microsoft.com/office/drawing/2014/main" val="1349801922"/>
                  </a:ext>
                </a:extLst>
              </a:tr>
              <a:tr h="373404">
                <a:tc>
                  <a:txBody>
                    <a:bodyPr/>
                    <a:lstStyle/>
                    <a:p>
                      <a:r>
                        <a:rPr lang="en-US" dirty="0"/>
                        <a:t>CSR1</a:t>
                      </a:r>
                    </a:p>
                  </a:txBody>
                  <a:tcPr/>
                </a:tc>
                <a:tc>
                  <a:txBody>
                    <a:bodyPr/>
                    <a:lstStyle/>
                    <a:p>
                      <a:r>
                        <a:rPr lang="en-US" dirty="0"/>
                        <a:t>?</a:t>
                      </a:r>
                    </a:p>
                  </a:txBody>
                  <a:tcPr/>
                </a:tc>
                <a:extLst>
                  <a:ext uri="{0D108BD9-81ED-4DB2-BD59-A6C34878D82A}">
                    <a16:rowId xmlns:a16="http://schemas.microsoft.com/office/drawing/2014/main" val="927352280"/>
                  </a:ext>
                </a:extLst>
              </a:tr>
              <a:tr h="373404">
                <a:tc>
                  <a:txBody>
                    <a:bodyPr/>
                    <a:lstStyle/>
                    <a:p>
                      <a:r>
                        <a:rPr lang="en-US" dirty="0"/>
                        <a:t>CSS1</a:t>
                      </a:r>
                    </a:p>
                  </a:txBody>
                  <a:tcPr/>
                </a:tc>
                <a:tc>
                  <a:txBody>
                    <a:bodyPr/>
                    <a:lstStyle/>
                    <a:p>
                      <a:r>
                        <a:rPr lang="en-US" dirty="0"/>
                        <a:t>Helium probe sensor cable (Oxford Inst. : 7-2-4C P46339 CNC6700 HE ) with extension of AWM 2464 cable</a:t>
                      </a:r>
                    </a:p>
                  </a:txBody>
                  <a:tcPr/>
                </a:tc>
                <a:extLst>
                  <a:ext uri="{0D108BD9-81ED-4DB2-BD59-A6C34878D82A}">
                    <a16:rowId xmlns:a16="http://schemas.microsoft.com/office/drawing/2014/main" val="2263329816"/>
                  </a:ext>
                </a:extLst>
              </a:tr>
              <a:tr h="373404">
                <a:tc>
                  <a:txBody>
                    <a:bodyPr/>
                    <a:lstStyle/>
                    <a:p>
                      <a:r>
                        <a:rPr lang="en-US" dirty="0"/>
                        <a:t>CSS2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Nitrogen probe sensor cable (Oxford Inst. : 7-2-4C IEC60332.1 CNC6600 N2 ) with extension of AWM 2464 cable</a:t>
                      </a:r>
                    </a:p>
                  </a:txBody>
                  <a:tcPr/>
                </a:tc>
                <a:extLst>
                  <a:ext uri="{0D108BD9-81ED-4DB2-BD59-A6C34878D82A}">
                    <a16:rowId xmlns:a16="http://schemas.microsoft.com/office/drawing/2014/main" val="544664554"/>
                  </a:ext>
                </a:extLst>
              </a:tr>
            </a:tbl>
          </a:graphicData>
        </a:graphic>
      </p:graphicFrame>
      <p:sp>
        <p:nvSpPr>
          <p:cNvPr id="2" name="Slide Number Placeholder 1">
            <a:extLst>
              <a:ext uri="{FF2B5EF4-FFF2-40B4-BE49-F238E27FC236}">
                <a16:creationId xmlns:a16="http://schemas.microsoft.com/office/drawing/2014/main" id="{ACDBFE73-E0D1-4366-BB8F-E3EAD1BA0385}"/>
              </a:ext>
            </a:extLst>
          </p:cNvPr>
          <p:cNvSpPr>
            <a:spLocks noGrp="1"/>
          </p:cNvSpPr>
          <p:nvPr>
            <p:ph type="sldNum" sz="quarter" idx="12"/>
          </p:nvPr>
        </p:nvSpPr>
        <p:spPr/>
        <p:txBody>
          <a:bodyPr/>
          <a:lstStyle/>
          <a:p>
            <a:fld id="{94ED595E-C6EF-426F-AC6C-268D199B6091}" type="slidenum">
              <a:rPr lang="en-US" smtClean="0"/>
              <a:t>5</a:t>
            </a:fld>
            <a:endParaRPr lang="en-US"/>
          </a:p>
        </p:txBody>
      </p:sp>
    </p:spTree>
    <p:extLst>
      <p:ext uri="{BB962C8B-B14F-4D97-AF65-F5344CB8AC3E}">
        <p14:creationId xmlns:p14="http://schemas.microsoft.com/office/powerpoint/2010/main" val="2550643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83DC3703-CE2D-4678-8C4F-6B05FFEE6547}"/>
              </a:ext>
            </a:extLst>
          </p:cNvPr>
          <p:cNvGraphicFramePr>
            <a:graphicFrameLocks noGrp="1"/>
          </p:cNvGraphicFramePr>
          <p:nvPr/>
        </p:nvGraphicFramePr>
        <p:xfrm>
          <a:off x="731706" y="291828"/>
          <a:ext cx="8128000" cy="2225040"/>
        </p:xfrm>
        <a:graphic>
          <a:graphicData uri="http://schemas.openxmlformats.org/drawingml/2006/table">
            <a:tbl>
              <a:tblPr firstRow="1" bandRow="1">
                <a:tableStyleId>{5C22544A-7EE6-4342-B048-85BDC9FD1C3A}</a:tableStyleId>
              </a:tblPr>
              <a:tblGrid>
                <a:gridCol w="1004815">
                  <a:extLst>
                    <a:ext uri="{9D8B030D-6E8A-4147-A177-3AD203B41FA5}">
                      <a16:colId xmlns:a16="http://schemas.microsoft.com/office/drawing/2014/main" val="1370129282"/>
                    </a:ext>
                  </a:extLst>
                </a:gridCol>
                <a:gridCol w="7123185">
                  <a:extLst>
                    <a:ext uri="{9D8B030D-6E8A-4147-A177-3AD203B41FA5}">
                      <a16:colId xmlns:a16="http://schemas.microsoft.com/office/drawing/2014/main" val="731410047"/>
                    </a:ext>
                  </a:extLst>
                </a:gridCol>
              </a:tblGrid>
              <a:tr h="370840">
                <a:tc>
                  <a:txBody>
                    <a:bodyPr/>
                    <a:lstStyle/>
                    <a:p>
                      <a:r>
                        <a:rPr lang="en-US" dirty="0"/>
                        <a:t>Cable</a:t>
                      </a:r>
                    </a:p>
                  </a:txBody>
                  <a:tcPr/>
                </a:tc>
                <a:tc>
                  <a:txBody>
                    <a:bodyPr/>
                    <a:lstStyle/>
                    <a:p>
                      <a:r>
                        <a:rPr lang="en-US" dirty="0"/>
                        <a:t>Description</a:t>
                      </a:r>
                    </a:p>
                  </a:txBody>
                  <a:tcPr/>
                </a:tc>
                <a:extLst>
                  <a:ext uri="{0D108BD9-81ED-4DB2-BD59-A6C34878D82A}">
                    <a16:rowId xmlns:a16="http://schemas.microsoft.com/office/drawing/2014/main" val="94430221"/>
                  </a:ext>
                </a:extLst>
              </a:tr>
              <a:tr h="370840">
                <a:tc>
                  <a:txBody>
                    <a:bodyPr/>
                    <a:lstStyle/>
                    <a:p>
                      <a:r>
                        <a:rPr lang="en-US" dirty="0"/>
                        <a:t>USB1</a:t>
                      </a:r>
                    </a:p>
                  </a:txBody>
                  <a:tcPr/>
                </a:tc>
                <a:tc>
                  <a:txBody>
                    <a:bodyPr/>
                    <a:lstStyle/>
                    <a:p>
                      <a:r>
                        <a:rPr lang="en-US" dirty="0"/>
                        <a:t>USB cable</a:t>
                      </a:r>
                    </a:p>
                  </a:txBody>
                  <a:tcPr/>
                </a:tc>
                <a:extLst>
                  <a:ext uri="{0D108BD9-81ED-4DB2-BD59-A6C34878D82A}">
                    <a16:rowId xmlns:a16="http://schemas.microsoft.com/office/drawing/2014/main" val="1091857519"/>
                  </a:ext>
                </a:extLst>
              </a:tr>
              <a:tr h="370840">
                <a:tc>
                  <a:txBody>
                    <a:bodyPr/>
                    <a:lstStyle/>
                    <a:p>
                      <a:r>
                        <a:rPr lang="en-US" dirty="0"/>
                        <a:t>RS1</a:t>
                      </a:r>
                    </a:p>
                  </a:txBody>
                  <a:tcPr/>
                </a:tc>
                <a:tc>
                  <a:txBody>
                    <a:bodyPr/>
                    <a:lstStyle/>
                    <a:p>
                      <a:r>
                        <a:rPr lang="en-US" dirty="0"/>
                        <a:t>RS232 cable</a:t>
                      </a:r>
                    </a:p>
                  </a:txBody>
                  <a:tcPr/>
                </a:tc>
                <a:extLst>
                  <a:ext uri="{0D108BD9-81ED-4DB2-BD59-A6C34878D82A}">
                    <a16:rowId xmlns:a16="http://schemas.microsoft.com/office/drawing/2014/main" val="1236702359"/>
                  </a:ext>
                </a:extLst>
              </a:tr>
              <a:tr h="370840">
                <a:tc>
                  <a:txBody>
                    <a:bodyPr/>
                    <a:lstStyle/>
                    <a:p>
                      <a:r>
                        <a:rPr lang="en-US" dirty="0"/>
                        <a:t>RS2</a:t>
                      </a:r>
                    </a:p>
                  </a:txBody>
                  <a:tcPr/>
                </a:tc>
                <a:tc>
                  <a:txBody>
                    <a:bodyPr/>
                    <a:lstStyle/>
                    <a:p>
                      <a:r>
                        <a:rPr lang="en-US" dirty="0"/>
                        <a:t>RS232 cable</a:t>
                      </a:r>
                    </a:p>
                  </a:txBody>
                  <a:tcPr/>
                </a:tc>
                <a:extLst>
                  <a:ext uri="{0D108BD9-81ED-4DB2-BD59-A6C34878D82A}">
                    <a16:rowId xmlns:a16="http://schemas.microsoft.com/office/drawing/2014/main" val="307311434"/>
                  </a:ext>
                </a:extLst>
              </a:tr>
              <a:tr h="370840">
                <a:tc>
                  <a:txBody>
                    <a:bodyPr/>
                    <a:lstStyle/>
                    <a:p>
                      <a:r>
                        <a:rPr lang="en-US" dirty="0"/>
                        <a:t>RS3</a:t>
                      </a:r>
                    </a:p>
                  </a:txBody>
                  <a:tcPr/>
                </a:tc>
                <a:tc>
                  <a:txBody>
                    <a:bodyPr/>
                    <a:lstStyle/>
                    <a:p>
                      <a:r>
                        <a:rPr lang="en-US" dirty="0"/>
                        <a:t>RS232 cable</a:t>
                      </a:r>
                    </a:p>
                  </a:txBody>
                  <a:tcPr/>
                </a:tc>
                <a:extLst>
                  <a:ext uri="{0D108BD9-81ED-4DB2-BD59-A6C34878D82A}">
                    <a16:rowId xmlns:a16="http://schemas.microsoft.com/office/drawing/2014/main" val="374174462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RS4</a:t>
                      </a:r>
                    </a:p>
                  </a:txBody>
                  <a:tcPr/>
                </a:tc>
                <a:tc>
                  <a:txBody>
                    <a:bodyPr/>
                    <a:lstStyle/>
                    <a:p>
                      <a:r>
                        <a:rPr lang="en-US" dirty="0"/>
                        <a:t>RS232 cable</a:t>
                      </a:r>
                    </a:p>
                  </a:txBody>
                  <a:tcPr/>
                </a:tc>
                <a:extLst>
                  <a:ext uri="{0D108BD9-81ED-4DB2-BD59-A6C34878D82A}">
                    <a16:rowId xmlns:a16="http://schemas.microsoft.com/office/drawing/2014/main" val="606795641"/>
                  </a:ext>
                </a:extLst>
              </a:tr>
            </a:tbl>
          </a:graphicData>
        </a:graphic>
      </p:graphicFrame>
      <p:sp>
        <p:nvSpPr>
          <p:cNvPr id="2" name="Slide Number Placeholder 1">
            <a:extLst>
              <a:ext uri="{FF2B5EF4-FFF2-40B4-BE49-F238E27FC236}">
                <a16:creationId xmlns:a16="http://schemas.microsoft.com/office/drawing/2014/main" id="{FD139DB8-350D-41A6-8457-B6920BBB5482}"/>
              </a:ext>
            </a:extLst>
          </p:cNvPr>
          <p:cNvSpPr>
            <a:spLocks noGrp="1"/>
          </p:cNvSpPr>
          <p:nvPr>
            <p:ph type="sldNum" sz="quarter" idx="12"/>
          </p:nvPr>
        </p:nvSpPr>
        <p:spPr/>
        <p:txBody>
          <a:bodyPr/>
          <a:lstStyle/>
          <a:p>
            <a:fld id="{94ED595E-C6EF-426F-AC6C-268D199B6091}" type="slidenum">
              <a:rPr lang="en-US" smtClean="0"/>
              <a:t>6</a:t>
            </a:fld>
            <a:endParaRPr lang="en-US"/>
          </a:p>
        </p:txBody>
      </p:sp>
    </p:spTree>
    <p:extLst>
      <p:ext uri="{BB962C8B-B14F-4D97-AF65-F5344CB8AC3E}">
        <p14:creationId xmlns:p14="http://schemas.microsoft.com/office/powerpoint/2010/main" val="1379037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8FD0B-1C46-4685-AA26-B4A979049924}"/>
              </a:ext>
            </a:extLst>
          </p:cNvPr>
          <p:cNvSpPr>
            <a:spLocks noGrp="1"/>
          </p:cNvSpPr>
          <p:nvPr>
            <p:ph type="title"/>
          </p:nvPr>
        </p:nvSpPr>
        <p:spPr/>
        <p:txBody>
          <a:bodyPr/>
          <a:lstStyle/>
          <a:p>
            <a:r>
              <a:rPr lang="en-US" dirty="0" err="1"/>
              <a:t>Cryo</a:t>
            </a:r>
            <a:r>
              <a:rPr lang="en-US" dirty="0"/>
              <a:t> Rack: Power distribution</a:t>
            </a:r>
          </a:p>
        </p:txBody>
      </p:sp>
      <p:sp>
        <p:nvSpPr>
          <p:cNvPr id="4" name="TextBox 3">
            <a:extLst>
              <a:ext uri="{FF2B5EF4-FFF2-40B4-BE49-F238E27FC236}">
                <a16:creationId xmlns:a16="http://schemas.microsoft.com/office/drawing/2014/main" id="{338EECCE-02CC-428F-B88C-715B3E2450EE}"/>
              </a:ext>
            </a:extLst>
          </p:cNvPr>
          <p:cNvSpPr txBox="1"/>
          <p:nvPr/>
        </p:nvSpPr>
        <p:spPr>
          <a:xfrm>
            <a:off x="838200" y="1604865"/>
            <a:ext cx="10515600" cy="3693319"/>
          </a:xfrm>
          <a:prstGeom prst="rect">
            <a:avLst/>
          </a:prstGeom>
          <a:noFill/>
        </p:spPr>
        <p:txBody>
          <a:bodyPr wrap="square" rtlCol="0">
            <a:spAutoFit/>
          </a:bodyPr>
          <a:lstStyle/>
          <a:p>
            <a:r>
              <a:rPr lang="en-US" dirty="0"/>
              <a:t>In the following slides, I make summaries of:</a:t>
            </a:r>
          </a:p>
          <a:p>
            <a:pPr marL="342900" indent="-342900">
              <a:buAutoNum type="arabicPeriod"/>
            </a:pPr>
            <a:r>
              <a:rPr lang="en-US" dirty="0"/>
              <a:t>Power consumption, maximum current, 120/240 VAC requirement, Neutral requirement for each subsystem that will sit on the </a:t>
            </a:r>
            <a:r>
              <a:rPr lang="en-US" dirty="0" err="1"/>
              <a:t>Cryo</a:t>
            </a:r>
            <a:r>
              <a:rPr lang="en-US" dirty="0"/>
              <a:t> rack: </a:t>
            </a:r>
            <a:r>
              <a:rPr lang="en-US" dirty="0" err="1"/>
              <a:t>Cryo</a:t>
            </a:r>
            <a:r>
              <a:rPr lang="en-US" dirty="0"/>
              <a:t> control, lifter control, Microwave system, slow control &amp; other system.</a:t>
            </a:r>
          </a:p>
          <a:p>
            <a:pPr marL="342900" indent="-342900">
              <a:buAutoNum type="arabicPeriod"/>
            </a:pPr>
            <a:r>
              <a:rPr lang="en-US" dirty="0"/>
              <a:t>Total power consumption and current</a:t>
            </a:r>
          </a:p>
          <a:p>
            <a:pPr marL="342900" indent="-342900">
              <a:buAutoNum type="arabicPeriod"/>
            </a:pPr>
            <a:r>
              <a:rPr lang="en-US" dirty="0"/>
              <a:t>Power consumption &amp; current for devices that require 120 VAC, single-phase, and require Neutral</a:t>
            </a:r>
          </a:p>
          <a:p>
            <a:pPr marL="342900" indent="-342900">
              <a:buAutoNum type="arabicPeriod"/>
            </a:pPr>
            <a:r>
              <a:rPr lang="en-US" dirty="0"/>
              <a:t>Power consumption &amp; current for devices that require 240 VAC, single-phase, and NO neutral</a:t>
            </a:r>
          </a:p>
          <a:p>
            <a:pPr marL="342900" indent="-342900">
              <a:buAutoNum type="arabicPeriod"/>
            </a:pPr>
            <a:r>
              <a:rPr lang="en-US" dirty="0"/>
              <a:t>Power consumption &amp; current for devices that could work both with 120 &amp; 240 VAC, single-phase, and require Neutral</a:t>
            </a:r>
          </a:p>
          <a:p>
            <a:pPr marL="342900" indent="-342900">
              <a:buAutoNum type="arabicPeriod"/>
            </a:pPr>
            <a:endParaRPr lang="en-US" dirty="0"/>
          </a:p>
          <a:p>
            <a:r>
              <a:rPr lang="en-US" dirty="0">
                <a:solidFill>
                  <a:srgbClr val="FF0000"/>
                </a:solidFill>
              </a:rPr>
              <a:t>Next step: Waqar, based on these information (also following slides), could you please draw the terminal-block diagram like the diagram for the magnet rack below</a:t>
            </a:r>
          </a:p>
          <a:p>
            <a:pPr marL="342900" indent="-342900">
              <a:buAutoNum type="arabicPeriod"/>
            </a:pPr>
            <a:endParaRPr lang="en-US" dirty="0"/>
          </a:p>
        </p:txBody>
      </p:sp>
      <p:pic>
        <p:nvPicPr>
          <p:cNvPr id="6" name="Picture 5">
            <a:extLst>
              <a:ext uri="{FF2B5EF4-FFF2-40B4-BE49-F238E27FC236}">
                <a16:creationId xmlns:a16="http://schemas.microsoft.com/office/drawing/2014/main" id="{92E166D8-79CE-4142-A85F-0F16768D04EE}"/>
              </a:ext>
            </a:extLst>
          </p:cNvPr>
          <p:cNvPicPr>
            <a:picLocks noChangeAspect="1"/>
          </p:cNvPicPr>
          <p:nvPr/>
        </p:nvPicPr>
        <p:blipFill>
          <a:blip r:embed="rId2"/>
          <a:stretch>
            <a:fillRect/>
          </a:stretch>
        </p:blipFill>
        <p:spPr>
          <a:xfrm>
            <a:off x="6096000" y="4783558"/>
            <a:ext cx="4138568" cy="1709317"/>
          </a:xfrm>
          <a:prstGeom prst="rect">
            <a:avLst/>
          </a:prstGeom>
        </p:spPr>
      </p:pic>
      <p:sp>
        <p:nvSpPr>
          <p:cNvPr id="7" name="Slide Number Placeholder 6">
            <a:extLst>
              <a:ext uri="{FF2B5EF4-FFF2-40B4-BE49-F238E27FC236}">
                <a16:creationId xmlns:a16="http://schemas.microsoft.com/office/drawing/2014/main" id="{D429F325-33D1-40CF-895E-BD4E2E456B99}"/>
              </a:ext>
            </a:extLst>
          </p:cNvPr>
          <p:cNvSpPr>
            <a:spLocks noGrp="1"/>
          </p:cNvSpPr>
          <p:nvPr>
            <p:ph type="sldNum" sz="quarter" idx="12"/>
          </p:nvPr>
        </p:nvSpPr>
        <p:spPr/>
        <p:txBody>
          <a:bodyPr/>
          <a:lstStyle/>
          <a:p>
            <a:fld id="{94ED595E-C6EF-426F-AC6C-268D199B6091}" type="slidenum">
              <a:rPr lang="en-US" smtClean="0"/>
              <a:t>7</a:t>
            </a:fld>
            <a:endParaRPr lang="en-US"/>
          </a:p>
        </p:txBody>
      </p:sp>
    </p:spTree>
    <p:extLst>
      <p:ext uri="{BB962C8B-B14F-4D97-AF65-F5344CB8AC3E}">
        <p14:creationId xmlns:p14="http://schemas.microsoft.com/office/powerpoint/2010/main" val="1685637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B96EE4E0-8D37-4CA7-B431-837AA70B9DD6}"/>
              </a:ext>
            </a:extLst>
          </p:cNvPr>
          <p:cNvGraphicFramePr>
            <a:graphicFrameLocks noGrp="1"/>
          </p:cNvGraphicFramePr>
          <p:nvPr/>
        </p:nvGraphicFramePr>
        <p:xfrm>
          <a:off x="454871" y="427838"/>
          <a:ext cx="9855198" cy="5799164"/>
        </p:xfrm>
        <a:graphic>
          <a:graphicData uri="http://schemas.openxmlformats.org/drawingml/2006/table">
            <a:tbl>
              <a:tblPr firstRow="1" bandRow="1">
                <a:tableStyleId>{5C22544A-7EE6-4342-B048-85BDC9FD1C3A}</a:tableStyleId>
              </a:tblPr>
              <a:tblGrid>
                <a:gridCol w="1564126">
                  <a:extLst>
                    <a:ext uri="{9D8B030D-6E8A-4147-A177-3AD203B41FA5}">
                      <a16:colId xmlns:a16="http://schemas.microsoft.com/office/drawing/2014/main" val="2870521307"/>
                    </a:ext>
                  </a:extLst>
                </a:gridCol>
                <a:gridCol w="1430356">
                  <a:extLst>
                    <a:ext uri="{9D8B030D-6E8A-4147-A177-3AD203B41FA5}">
                      <a16:colId xmlns:a16="http://schemas.microsoft.com/office/drawing/2014/main" val="2212927525"/>
                    </a:ext>
                  </a:extLst>
                </a:gridCol>
                <a:gridCol w="1715179">
                  <a:extLst>
                    <a:ext uri="{9D8B030D-6E8A-4147-A177-3AD203B41FA5}">
                      <a16:colId xmlns:a16="http://schemas.microsoft.com/office/drawing/2014/main" val="3936905461"/>
                    </a:ext>
                  </a:extLst>
                </a:gridCol>
                <a:gridCol w="1715179">
                  <a:extLst>
                    <a:ext uri="{9D8B030D-6E8A-4147-A177-3AD203B41FA5}">
                      <a16:colId xmlns:a16="http://schemas.microsoft.com/office/drawing/2014/main" val="2336962304"/>
                    </a:ext>
                  </a:extLst>
                </a:gridCol>
                <a:gridCol w="1715179">
                  <a:extLst>
                    <a:ext uri="{9D8B030D-6E8A-4147-A177-3AD203B41FA5}">
                      <a16:colId xmlns:a16="http://schemas.microsoft.com/office/drawing/2014/main" val="3040008407"/>
                    </a:ext>
                  </a:extLst>
                </a:gridCol>
                <a:gridCol w="1715179">
                  <a:extLst>
                    <a:ext uri="{9D8B030D-6E8A-4147-A177-3AD203B41FA5}">
                      <a16:colId xmlns:a16="http://schemas.microsoft.com/office/drawing/2014/main" val="1096872746"/>
                    </a:ext>
                  </a:extLst>
                </a:gridCol>
              </a:tblGrid>
              <a:tr h="368506">
                <a:tc>
                  <a:txBody>
                    <a:bodyPr/>
                    <a:lstStyle/>
                    <a:p>
                      <a:r>
                        <a:rPr lang="en-US" dirty="0" err="1"/>
                        <a:t>Cryo</a:t>
                      </a:r>
                      <a:r>
                        <a:rPr lang="en-US" dirty="0"/>
                        <a:t> Control</a:t>
                      </a:r>
                    </a:p>
                  </a:txBody>
                  <a:tcPr/>
                </a:tc>
                <a:tc>
                  <a:txBody>
                    <a:bodyPr/>
                    <a:lstStyle/>
                    <a:p>
                      <a:r>
                        <a:rPr lang="en-US" dirty="0"/>
                        <a:t>Max Power (Watt)</a:t>
                      </a:r>
                    </a:p>
                  </a:txBody>
                  <a:tcPr/>
                </a:tc>
                <a:tc>
                  <a:txBody>
                    <a:bodyPr/>
                    <a:lstStyle/>
                    <a:p>
                      <a:r>
                        <a:rPr lang="en-US" dirty="0"/>
                        <a:t>Max Current (Amp)</a:t>
                      </a:r>
                    </a:p>
                  </a:txBody>
                  <a:tcPr/>
                </a:tc>
                <a:tc>
                  <a:txBody>
                    <a:bodyPr/>
                    <a:lstStyle/>
                    <a:p>
                      <a:r>
                        <a:rPr lang="en-US" dirty="0"/>
                        <a:t>Work with 120 VAC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Work with 240 VAC</a:t>
                      </a:r>
                    </a:p>
                  </a:txBody>
                  <a:tcPr/>
                </a:tc>
                <a:tc>
                  <a:txBody>
                    <a:bodyPr/>
                    <a:lstStyle/>
                    <a:p>
                      <a:r>
                        <a:rPr lang="en-US" dirty="0"/>
                        <a:t>Need Neutral?</a:t>
                      </a:r>
                    </a:p>
                  </a:txBody>
                  <a:tcPr/>
                </a:tc>
                <a:extLst>
                  <a:ext uri="{0D108BD9-81ED-4DB2-BD59-A6C34878D82A}">
                    <a16:rowId xmlns:a16="http://schemas.microsoft.com/office/drawing/2014/main" val="4092882856"/>
                  </a:ext>
                </a:extLst>
              </a:tr>
              <a:tr h="368506">
                <a:tc>
                  <a:txBody>
                    <a:bodyPr/>
                    <a:lstStyle/>
                    <a:p>
                      <a:r>
                        <a:rPr lang="en-US" dirty="0"/>
                        <a:t>MKS 670BD21</a:t>
                      </a:r>
                    </a:p>
                  </a:txBody>
                  <a:tcPr/>
                </a:tc>
                <a:tc>
                  <a:txBody>
                    <a:bodyPr/>
                    <a:lstStyle/>
                    <a:p>
                      <a:r>
                        <a:rPr lang="en-US" dirty="0"/>
                        <a:t>40</a:t>
                      </a:r>
                    </a:p>
                  </a:txBody>
                  <a:tcPr/>
                </a:tc>
                <a:tc>
                  <a:txBody>
                    <a:bodyPr/>
                    <a:lstStyle/>
                    <a:p>
                      <a:r>
                        <a:rPr lang="en-US" dirty="0"/>
                        <a:t>0.3</a:t>
                      </a:r>
                    </a:p>
                  </a:txBody>
                  <a:tcPr/>
                </a:tc>
                <a:tc>
                  <a:txBody>
                    <a:bodyPr/>
                    <a:lstStyle/>
                    <a:p>
                      <a:r>
                        <a:rPr lang="en-US" dirty="0"/>
                        <a:t>YES</a:t>
                      </a:r>
                    </a:p>
                  </a:txBody>
                  <a:tcPr/>
                </a:tc>
                <a:tc>
                  <a:txBody>
                    <a:bodyPr/>
                    <a:lstStyle/>
                    <a:p>
                      <a:r>
                        <a:rPr lang="en-US" dirty="0"/>
                        <a:t>YES</a:t>
                      </a:r>
                    </a:p>
                  </a:txBody>
                  <a:tcPr/>
                </a:tc>
                <a:tc>
                  <a:txBody>
                    <a:bodyPr/>
                    <a:lstStyle/>
                    <a:p>
                      <a:r>
                        <a:rPr lang="en-US" dirty="0"/>
                        <a:t>YES</a:t>
                      </a:r>
                    </a:p>
                  </a:txBody>
                  <a:tcPr/>
                </a:tc>
                <a:extLst>
                  <a:ext uri="{0D108BD9-81ED-4DB2-BD59-A6C34878D82A}">
                    <a16:rowId xmlns:a16="http://schemas.microsoft.com/office/drawing/2014/main" val="3559127271"/>
                  </a:ext>
                </a:extLst>
              </a:tr>
              <a:tr h="3685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MKS 670BD21</a:t>
                      </a:r>
                    </a:p>
                  </a:txBody>
                  <a:tcPr/>
                </a:tc>
                <a:tc>
                  <a:txBody>
                    <a:bodyPr/>
                    <a:lstStyle/>
                    <a:p>
                      <a:r>
                        <a:rPr lang="en-US" dirty="0"/>
                        <a:t>40</a:t>
                      </a:r>
                    </a:p>
                  </a:txBody>
                  <a:tcPr/>
                </a:tc>
                <a:tc>
                  <a:txBody>
                    <a:bodyPr/>
                    <a:lstStyle/>
                    <a:p>
                      <a:r>
                        <a:rPr lang="en-US" dirty="0"/>
                        <a:t>0.3</a:t>
                      </a:r>
                    </a:p>
                  </a:txBody>
                  <a:tcPr/>
                </a:tc>
                <a:tc>
                  <a:txBody>
                    <a:bodyPr/>
                    <a:lstStyle/>
                    <a:p>
                      <a:r>
                        <a:rPr lang="en-US" dirty="0"/>
                        <a:t>YES</a:t>
                      </a:r>
                    </a:p>
                  </a:txBody>
                  <a:tcPr/>
                </a:tc>
                <a:tc>
                  <a:txBody>
                    <a:bodyPr/>
                    <a:lstStyle/>
                    <a:p>
                      <a:r>
                        <a:rPr lang="en-US" dirty="0"/>
                        <a:t>YES</a:t>
                      </a:r>
                    </a:p>
                  </a:txBody>
                  <a:tcPr/>
                </a:tc>
                <a:tc>
                  <a:txBody>
                    <a:bodyPr/>
                    <a:lstStyle/>
                    <a:p>
                      <a:r>
                        <a:rPr lang="en-US" dirty="0"/>
                        <a:t>YES</a:t>
                      </a:r>
                    </a:p>
                  </a:txBody>
                  <a:tcPr/>
                </a:tc>
                <a:extLst>
                  <a:ext uri="{0D108BD9-81ED-4DB2-BD59-A6C34878D82A}">
                    <a16:rowId xmlns:a16="http://schemas.microsoft.com/office/drawing/2014/main" val="3478771133"/>
                  </a:ext>
                </a:extLst>
              </a:tr>
              <a:tr h="3685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MKS 670BD21</a:t>
                      </a:r>
                    </a:p>
                  </a:txBody>
                  <a:tcPr/>
                </a:tc>
                <a:tc>
                  <a:txBody>
                    <a:bodyPr/>
                    <a:lstStyle/>
                    <a:p>
                      <a:r>
                        <a:rPr lang="en-US" dirty="0"/>
                        <a:t>40</a:t>
                      </a:r>
                    </a:p>
                  </a:txBody>
                  <a:tcPr/>
                </a:tc>
                <a:tc>
                  <a:txBody>
                    <a:bodyPr/>
                    <a:lstStyle/>
                    <a:p>
                      <a:r>
                        <a:rPr lang="en-US" dirty="0"/>
                        <a:t>0.3</a:t>
                      </a:r>
                    </a:p>
                  </a:txBody>
                  <a:tcPr/>
                </a:tc>
                <a:tc>
                  <a:txBody>
                    <a:bodyPr/>
                    <a:lstStyle/>
                    <a:p>
                      <a:r>
                        <a:rPr lang="en-US" dirty="0"/>
                        <a:t>YES</a:t>
                      </a:r>
                    </a:p>
                  </a:txBody>
                  <a:tcPr/>
                </a:tc>
                <a:tc>
                  <a:txBody>
                    <a:bodyPr/>
                    <a:lstStyle/>
                    <a:p>
                      <a:r>
                        <a:rPr lang="en-US" dirty="0"/>
                        <a:t>YES</a:t>
                      </a:r>
                    </a:p>
                  </a:txBody>
                  <a:tcPr/>
                </a:tc>
                <a:tc>
                  <a:txBody>
                    <a:bodyPr/>
                    <a:lstStyle/>
                    <a:p>
                      <a:r>
                        <a:rPr lang="en-US" dirty="0"/>
                        <a:t>YES</a:t>
                      </a:r>
                    </a:p>
                  </a:txBody>
                  <a:tcPr/>
                </a:tc>
                <a:extLst>
                  <a:ext uri="{0D108BD9-81ED-4DB2-BD59-A6C34878D82A}">
                    <a16:rowId xmlns:a16="http://schemas.microsoft.com/office/drawing/2014/main" val="2595101844"/>
                  </a:ext>
                </a:extLst>
              </a:tr>
              <a:tr h="368506">
                <a:tc>
                  <a:txBody>
                    <a:bodyPr/>
                    <a:lstStyle/>
                    <a:p>
                      <a:r>
                        <a:rPr lang="en-US" dirty="0"/>
                        <a:t>TPG 361</a:t>
                      </a:r>
                    </a:p>
                  </a:txBody>
                  <a:tcPr/>
                </a:tc>
                <a:tc>
                  <a:txBody>
                    <a:bodyPr/>
                    <a:lstStyle/>
                    <a:p>
                      <a:r>
                        <a:rPr lang="en-US" dirty="0"/>
                        <a:t>45</a:t>
                      </a:r>
                    </a:p>
                  </a:txBody>
                  <a:tcPr/>
                </a:tc>
                <a:tc>
                  <a:txBody>
                    <a:bodyPr/>
                    <a:lstStyle/>
                    <a:p>
                      <a:r>
                        <a:rPr lang="en-US" dirty="0"/>
                        <a:t>0.38</a:t>
                      </a:r>
                    </a:p>
                  </a:txBody>
                  <a:tcPr/>
                </a:tc>
                <a:tc>
                  <a:txBody>
                    <a:bodyPr/>
                    <a:lstStyle/>
                    <a:p>
                      <a:r>
                        <a:rPr lang="en-US" dirty="0"/>
                        <a:t>YES</a:t>
                      </a:r>
                    </a:p>
                  </a:txBody>
                  <a:tcPr/>
                </a:tc>
                <a:tc>
                  <a:txBody>
                    <a:bodyPr/>
                    <a:lstStyle/>
                    <a:p>
                      <a:r>
                        <a:rPr lang="en-US" dirty="0"/>
                        <a:t>YES</a:t>
                      </a:r>
                    </a:p>
                  </a:txBody>
                  <a:tcPr/>
                </a:tc>
                <a:tc>
                  <a:txBody>
                    <a:bodyPr/>
                    <a:lstStyle/>
                    <a:p>
                      <a:r>
                        <a:rPr lang="en-US" dirty="0"/>
                        <a:t>YES</a:t>
                      </a:r>
                    </a:p>
                  </a:txBody>
                  <a:tcPr/>
                </a:tc>
                <a:extLst>
                  <a:ext uri="{0D108BD9-81ED-4DB2-BD59-A6C34878D82A}">
                    <a16:rowId xmlns:a16="http://schemas.microsoft.com/office/drawing/2014/main" val="893560578"/>
                  </a:ext>
                </a:extLst>
              </a:tr>
              <a:tr h="368506">
                <a:tc>
                  <a:txBody>
                    <a:bodyPr/>
                    <a:lstStyle/>
                    <a:p>
                      <a:r>
                        <a:rPr lang="en-US" dirty="0"/>
                        <a:t>DCU 600</a:t>
                      </a:r>
                    </a:p>
                  </a:txBody>
                  <a:tcPr/>
                </a:tc>
                <a:tc>
                  <a:txBody>
                    <a:bodyPr/>
                    <a:lstStyle/>
                    <a:p>
                      <a:r>
                        <a:rPr lang="en-US" dirty="0"/>
                        <a:t>590</a:t>
                      </a:r>
                    </a:p>
                  </a:txBody>
                  <a:tcPr/>
                </a:tc>
                <a:tc>
                  <a:txBody>
                    <a:bodyPr/>
                    <a:lstStyle/>
                    <a:p>
                      <a:r>
                        <a:rPr lang="en-US" dirty="0"/>
                        <a:t>3.8</a:t>
                      </a:r>
                    </a:p>
                  </a:txBody>
                  <a:tcPr/>
                </a:tc>
                <a:tc>
                  <a:txBody>
                    <a:bodyPr/>
                    <a:lstStyle/>
                    <a:p>
                      <a:r>
                        <a:rPr lang="en-US" dirty="0"/>
                        <a:t>YES</a:t>
                      </a:r>
                    </a:p>
                  </a:txBody>
                  <a:tcPr/>
                </a:tc>
                <a:tc>
                  <a:txBody>
                    <a:bodyPr/>
                    <a:lstStyle/>
                    <a:p>
                      <a:r>
                        <a:rPr lang="en-US" dirty="0"/>
                        <a:t>YES</a:t>
                      </a:r>
                    </a:p>
                  </a:txBody>
                  <a:tcPr/>
                </a:tc>
                <a:tc>
                  <a:txBody>
                    <a:bodyPr/>
                    <a:lstStyle/>
                    <a:p>
                      <a:r>
                        <a:rPr lang="en-US" dirty="0"/>
                        <a:t>YES</a:t>
                      </a:r>
                    </a:p>
                  </a:txBody>
                  <a:tcPr/>
                </a:tc>
                <a:extLst>
                  <a:ext uri="{0D108BD9-81ED-4DB2-BD59-A6C34878D82A}">
                    <a16:rowId xmlns:a16="http://schemas.microsoft.com/office/drawing/2014/main" val="2202991652"/>
                  </a:ext>
                </a:extLst>
              </a:tr>
              <a:tr h="368506">
                <a:tc>
                  <a:txBody>
                    <a:bodyPr/>
                    <a:lstStyle/>
                    <a:p>
                      <a:r>
                        <a:rPr lang="en-US" dirty="0"/>
                        <a:t>Lakeshore 218</a:t>
                      </a:r>
                    </a:p>
                  </a:txBody>
                  <a:tcPr/>
                </a:tc>
                <a:tc>
                  <a:txBody>
                    <a:bodyPr/>
                    <a:lstStyle/>
                    <a:p>
                      <a:r>
                        <a:rPr lang="en-US" dirty="0"/>
                        <a:t>18</a:t>
                      </a:r>
                    </a:p>
                  </a:txBody>
                  <a:tcPr/>
                </a:tc>
                <a:tc>
                  <a:txBody>
                    <a:bodyPr/>
                    <a:lstStyle/>
                    <a:p>
                      <a:r>
                        <a:rPr lang="en-US" dirty="0"/>
                        <a:t>0.15</a:t>
                      </a:r>
                    </a:p>
                  </a:txBody>
                  <a:tcPr/>
                </a:tc>
                <a:tc>
                  <a:txBody>
                    <a:bodyPr/>
                    <a:lstStyle/>
                    <a:p>
                      <a:r>
                        <a:rPr lang="en-US" dirty="0"/>
                        <a:t>YES</a:t>
                      </a:r>
                    </a:p>
                  </a:txBody>
                  <a:tcPr/>
                </a:tc>
                <a:tc>
                  <a:txBody>
                    <a:bodyPr/>
                    <a:lstStyle/>
                    <a:p>
                      <a:r>
                        <a:rPr lang="en-US" dirty="0"/>
                        <a:t>YES</a:t>
                      </a:r>
                    </a:p>
                  </a:txBody>
                  <a:tcPr/>
                </a:tc>
                <a:tc>
                  <a:txBody>
                    <a:bodyPr/>
                    <a:lstStyle/>
                    <a:p>
                      <a:r>
                        <a:rPr lang="en-US" dirty="0"/>
                        <a:t>YES</a:t>
                      </a:r>
                    </a:p>
                  </a:txBody>
                  <a:tcPr/>
                </a:tc>
                <a:extLst>
                  <a:ext uri="{0D108BD9-81ED-4DB2-BD59-A6C34878D82A}">
                    <a16:rowId xmlns:a16="http://schemas.microsoft.com/office/drawing/2014/main" val="4022403313"/>
                  </a:ext>
                </a:extLst>
              </a:tr>
              <a:tr h="368506">
                <a:tc>
                  <a:txBody>
                    <a:bodyPr/>
                    <a:lstStyle/>
                    <a:p>
                      <a:r>
                        <a:rPr lang="en-US" dirty="0"/>
                        <a:t>Lakeshore 218</a:t>
                      </a:r>
                    </a:p>
                  </a:txBody>
                  <a:tcPr/>
                </a:tc>
                <a:tc>
                  <a:txBody>
                    <a:bodyPr/>
                    <a:lstStyle/>
                    <a:p>
                      <a:r>
                        <a:rPr lang="en-US" dirty="0"/>
                        <a:t>18</a:t>
                      </a:r>
                    </a:p>
                  </a:txBody>
                  <a:tcPr/>
                </a:tc>
                <a:tc>
                  <a:txBody>
                    <a:bodyPr/>
                    <a:lstStyle/>
                    <a:p>
                      <a:r>
                        <a:rPr lang="en-US" dirty="0"/>
                        <a:t>0.15</a:t>
                      </a:r>
                    </a:p>
                  </a:txBody>
                  <a:tcPr/>
                </a:tc>
                <a:tc>
                  <a:txBody>
                    <a:bodyPr/>
                    <a:lstStyle/>
                    <a:p>
                      <a:r>
                        <a:rPr lang="en-US" dirty="0"/>
                        <a:t>YES</a:t>
                      </a:r>
                    </a:p>
                  </a:txBody>
                  <a:tcPr/>
                </a:tc>
                <a:tc>
                  <a:txBody>
                    <a:bodyPr/>
                    <a:lstStyle/>
                    <a:p>
                      <a:r>
                        <a:rPr lang="en-US" dirty="0"/>
                        <a:t>YES</a:t>
                      </a:r>
                    </a:p>
                  </a:txBody>
                  <a:tcPr/>
                </a:tc>
                <a:tc>
                  <a:txBody>
                    <a:bodyPr/>
                    <a:lstStyle/>
                    <a:p>
                      <a:r>
                        <a:rPr lang="en-US" dirty="0"/>
                        <a:t>YES</a:t>
                      </a:r>
                    </a:p>
                  </a:txBody>
                  <a:tcPr/>
                </a:tc>
                <a:extLst>
                  <a:ext uri="{0D108BD9-81ED-4DB2-BD59-A6C34878D82A}">
                    <a16:rowId xmlns:a16="http://schemas.microsoft.com/office/drawing/2014/main" val="1815327441"/>
                  </a:ext>
                </a:extLst>
              </a:tr>
              <a:tr h="368506">
                <a:tc>
                  <a:txBody>
                    <a:bodyPr/>
                    <a:lstStyle/>
                    <a:p>
                      <a:r>
                        <a:rPr lang="en-US" dirty="0"/>
                        <a:t>Lakeshore 218</a:t>
                      </a:r>
                    </a:p>
                  </a:txBody>
                  <a:tcPr/>
                </a:tc>
                <a:tc>
                  <a:txBody>
                    <a:bodyPr/>
                    <a:lstStyle/>
                    <a:p>
                      <a:r>
                        <a:rPr lang="en-US" dirty="0"/>
                        <a:t>18</a:t>
                      </a:r>
                    </a:p>
                  </a:txBody>
                  <a:tcPr/>
                </a:tc>
                <a:tc>
                  <a:txBody>
                    <a:bodyPr/>
                    <a:lstStyle/>
                    <a:p>
                      <a:r>
                        <a:rPr lang="en-US" dirty="0"/>
                        <a:t>0.15</a:t>
                      </a:r>
                    </a:p>
                  </a:txBody>
                  <a:tcPr/>
                </a:tc>
                <a:tc>
                  <a:txBody>
                    <a:bodyPr/>
                    <a:lstStyle/>
                    <a:p>
                      <a:r>
                        <a:rPr lang="en-US" dirty="0"/>
                        <a:t>YES</a:t>
                      </a:r>
                    </a:p>
                  </a:txBody>
                  <a:tcPr/>
                </a:tc>
                <a:tc>
                  <a:txBody>
                    <a:bodyPr/>
                    <a:lstStyle/>
                    <a:p>
                      <a:r>
                        <a:rPr lang="en-US" dirty="0"/>
                        <a:t>YES</a:t>
                      </a:r>
                    </a:p>
                  </a:txBody>
                  <a:tcPr/>
                </a:tc>
                <a:tc>
                  <a:txBody>
                    <a:bodyPr/>
                    <a:lstStyle/>
                    <a:p>
                      <a:r>
                        <a:rPr lang="en-US" dirty="0"/>
                        <a:t>YES</a:t>
                      </a:r>
                    </a:p>
                  </a:txBody>
                  <a:tcPr/>
                </a:tc>
                <a:extLst>
                  <a:ext uri="{0D108BD9-81ED-4DB2-BD59-A6C34878D82A}">
                    <a16:rowId xmlns:a16="http://schemas.microsoft.com/office/drawing/2014/main" val="1381329550"/>
                  </a:ext>
                </a:extLst>
              </a:tr>
              <a:tr h="368506">
                <a:tc>
                  <a:txBody>
                    <a:bodyPr/>
                    <a:lstStyle/>
                    <a:p>
                      <a:r>
                        <a:rPr lang="en-US" dirty="0"/>
                        <a:t>Lakeshore 218</a:t>
                      </a:r>
                    </a:p>
                  </a:txBody>
                  <a:tcPr/>
                </a:tc>
                <a:tc>
                  <a:txBody>
                    <a:bodyPr/>
                    <a:lstStyle/>
                    <a:p>
                      <a:r>
                        <a:rPr lang="en-US" dirty="0"/>
                        <a:t>18</a:t>
                      </a:r>
                    </a:p>
                  </a:txBody>
                  <a:tcPr/>
                </a:tc>
                <a:tc>
                  <a:txBody>
                    <a:bodyPr/>
                    <a:lstStyle/>
                    <a:p>
                      <a:r>
                        <a:rPr lang="en-US" dirty="0"/>
                        <a:t>0.15</a:t>
                      </a:r>
                    </a:p>
                  </a:txBody>
                  <a:tcPr/>
                </a:tc>
                <a:tc>
                  <a:txBody>
                    <a:bodyPr/>
                    <a:lstStyle/>
                    <a:p>
                      <a:r>
                        <a:rPr lang="en-US" dirty="0"/>
                        <a:t>YES</a:t>
                      </a:r>
                    </a:p>
                  </a:txBody>
                  <a:tcPr/>
                </a:tc>
                <a:tc>
                  <a:txBody>
                    <a:bodyPr/>
                    <a:lstStyle/>
                    <a:p>
                      <a:r>
                        <a:rPr lang="en-US" dirty="0"/>
                        <a:t>YES</a:t>
                      </a:r>
                    </a:p>
                  </a:txBody>
                  <a:tcPr/>
                </a:tc>
                <a:tc>
                  <a:txBody>
                    <a:bodyPr/>
                    <a:lstStyle/>
                    <a:p>
                      <a:r>
                        <a:rPr lang="en-US" dirty="0"/>
                        <a:t>YES</a:t>
                      </a:r>
                    </a:p>
                  </a:txBody>
                  <a:tcPr/>
                </a:tc>
                <a:extLst>
                  <a:ext uri="{0D108BD9-81ED-4DB2-BD59-A6C34878D82A}">
                    <a16:rowId xmlns:a16="http://schemas.microsoft.com/office/drawing/2014/main" val="2310577567"/>
                  </a:ext>
                </a:extLst>
              </a:tr>
              <a:tr h="368506">
                <a:tc>
                  <a:txBody>
                    <a:bodyPr/>
                    <a:lstStyle/>
                    <a:p>
                      <a:r>
                        <a:rPr lang="en-US" dirty="0"/>
                        <a:t>Keithley 2000</a:t>
                      </a:r>
                    </a:p>
                  </a:txBody>
                  <a:tcPr/>
                </a:tc>
                <a:tc>
                  <a:txBody>
                    <a:bodyPr/>
                    <a:lstStyle/>
                    <a:p>
                      <a:r>
                        <a:rPr lang="en-US" dirty="0"/>
                        <a:t>30</a:t>
                      </a:r>
                    </a:p>
                  </a:txBody>
                  <a:tcPr/>
                </a:tc>
                <a:tc>
                  <a:txBody>
                    <a:bodyPr/>
                    <a:lstStyle/>
                    <a:p>
                      <a:r>
                        <a:rPr lang="en-US" dirty="0"/>
                        <a:t>0.25</a:t>
                      </a:r>
                    </a:p>
                  </a:txBody>
                  <a:tcPr/>
                </a:tc>
                <a:tc>
                  <a:txBody>
                    <a:bodyPr/>
                    <a:lstStyle/>
                    <a:p>
                      <a:r>
                        <a:rPr lang="en-US" dirty="0"/>
                        <a:t>YES</a:t>
                      </a:r>
                    </a:p>
                  </a:txBody>
                  <a:tcPr/>
                </a:tc>
                <a:tc>
                  <a:txBody>
                    <a:bodyPr/>
                    <a:lstStyle/>
                    <a:p>
                      <a:r>
                        <a:rPr lang="en-US" dirty="0"/>
                        <a:t>YES</a:t>
                      </a:r>
                    </a:p>
                  </a:txBody>
                  <a:tcPr/>
                </a:tc>
                <a:tc>
                  <a:txBody>
                    <a:bodyPr/>
                    <a:lstStyle/>
                    <a:p>
                      <a:r>
                        <a:rPr lang="en-US" dirty="0"/>
                        <a:t>YES</a:t>
                      </a:r>
                    </a:p>
                  </a:txBody>
                  <a:tcPr/>
                </a:tc>
                <a:extLst>
                  <a:ext uri="{0D108BD9-81ED-4DB2-BD59-A6C34878D82A}">
                    <a16:rowId xmlns:a16="http://schemas.microsoft.com/office/drawing/2014/main" val="3459667605"/>
                  </a:ext>
                </a:extLst>
              </a:tr>
              <a:tr h="368506">
                <a:tc>
                  <a:txBody>
                    <a:bodyPr/>
                    <a:lstStyle/>
                    <a:p>
                      <a:r>
                        <a:rPr lang="en-US" dirty="0"/>
                        <a:t>THCD 400</a:t>
                      </a:r>
                    </a:p>
                  </a:txBody>
                  <a:tcPr/>
                </a:tc>
                <a:tc>
                  <a:txBody>
                    <a:bodyPr/>
                    <a:lstStyle/>
                    <a:p>
                      <a:r>
                        <a:rPr lang="en-US" dirty="0"/>
                        <a:t>72</a:t>
                      </a:r>
                    </a:p>
                  </a:txBody>
                  <a:tcPr/>
                </a:tc>
                <a:tc>
                  <a:txBody>
                    <a:bodyPr/>
                    <a:lstStyle/>
                    <a:p>
                      <a:r>
                        <a:rPr lang="en-US" dirty="0"/>
                        <a:t>0.6</a:t>
                      </a:r>
                    </a:p>
                  </a:txBody>
                  <a:tcPr/>
                </a:tc>
                <a:tc>
                  <a:txBody>
                    <a:bodyPr/>
                    <a:lstStyle/>
                    <a:p>
                      <a:r>
                        <a:rPr lang="en-US" dirty="0"/>
                        <a:t>YES</a:t>
                      </a:r>
                    </a:p>
                  </a:txBody>
                  <a:tcPr/>
                </a:tc>
                <a:tc>
                  <a:txBody>
                    <a:bodyPr/>
                    <a:lstStyle/>
                    <a:p>
                      <a:r>
                        <a:rPr lang="en-US" dirty="0"/>
                        <a:t>YES</a:t>
                      </a:r>
                    </a:p>
                  </a:txBody>
                  <a:tcPr/>
                </a:tc>
                <a:tc>
                  <a:txBody>
                    <a:bodyPr/>
                    <a:lstStyle/>
                    <a:p>
                      <a:r>
                        <a:rPr lang="en-US" dirty="0"/>
                        <a:t>YES</a:t>
                      </a:r>
                    </a:p>
                  </a:txBody>
                  <a:tcPr/>
                </a:tc>
                <a:extLst>
                  <a:ext uri="{0D108BD9-81ED-4DB2-BD59-A6C34878D82A}">
                    <a16:rowId xmlns:a16="http://schemas.microsoft.com/office/drawing/2014/main" val="2342409021"/>
                  </a:ext>
                </a:extLst>
              </a:tr>
              <a:tr h="368506">
                <a:tc>
                  <a:txBody>
                    <a:bodyPr/>
                    <a:lstStyle/>
                    <a:p>
                      <a:r>
                        <a:rPr lang="en-US" dirty="0"/>
                        <a:t>AMI 1700</a:t>
                      </a:r>
                    </a:p>
                  </a:txBody>
                  <a:tcPr/>
                </a:tc>
                <a:tc>
                  <a:txBody>
                    <a:bodyPr/>
                    <a:lstStyle/>
                    <a:p>
                      <a:r>
                        <a:rPr lang="en-US" dirty="0"/>
                        <a:t>264</a:t>
                      </a:r>
                    </a:p>
                  </a:txBody>
                  <a:tcPr/>
                </a:tc>
                <a:tc>
                  <a:txBody>
                    <a:bodyPr/>
                    <a:lstStyle/>
                    <a:p>
                      <a:r>
                        <a:rPr lang="en-US" dirty="0"/>
                        <a:t>2.2</a:t>
                      </a:r>
                    </a:p>
                  </a:txBody>
                  <a:tcPr/>
                </a:tc>
                <a:tc>
                  <a:txBody>
                    <a:bodyPr/>
                    <a:lstStyle/>
                    <a:p>
                      <a:r>
                        <a:rPr lang="en-US" dirty="0"/>
                        <a:t>YES</a:t>
                      </a:r>
                    </a:p>
                  </a:txBody>
                  <a:tcPr/>
                </a:tc>
                <a:tc>
                  <a:txBody>
                    <a:bodyPr/>
                    <a:lstStyle/>
                    <a:p>
                      <a:r>
                        <a:rPr lang="en-US" dirty="0"/>
                        <a:t>YES</a:t>
                      </a:r>
                    </a:p>
                  </a:txBody>
                  <a:tcPr/>
                </a:tc>
                <a:tc>
                  <a:txBody>
                    <a:bodyPr/>
                    <a:lstStyle/>
                    <a:p>
                      <a:r>
                        <a:rPr lang="en-US" dirty="0"/>
                        <a:t>YES</a:t>
                      </a:r>
                    </a:p>
                  </a:txBody>
                  <a:tcPr/>
                </a:tc>
                <a:extLst>
                  <a:ext uri="{0D108BD9-81ED-4DB2-BD59-A6C34878D82A}">
                    <a16:rowId xmlns:a16="http://schemas.microsoft.com/office/drawing/2014/main" val="254773022"/>
                  </a:ext>
                </a:extLst>
              </a:tr>
              <a:tr h="368506">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785295514"/>
                  </a:ext>
                </a:extLst>
              </a:tr>
              <a:tr h="368506">
                <a:tc>
                  <a:txBody>
                    <a:bodyPr/>
                    <a:lstStyle/>
                    <a:p>
                      <a:r>
                        <a:rPr lang="en-US" dirty="0"/>
                        <a:t>TOTAL</a:t>
                      </a:r>
                    </a:p>
                  </a:txBody>
                  <a:tcPr/>
                </a:tc>
                <a:tc>
                  <a:txBody>
                    <a:bodyPr/>
                    <a:lstStyle/>
                    <a:p>
                      <a:r>
                        <a:rPr lang="en-US" dirty="0"/>
                        <a:t>1193</a:t>
                      </a:r>
                    </a:p>
                  </a:txBody>
                  <a:tcPr/>
                </a:tc>
                <a:tc>
                  <a:txBody>
                    <a:bodyPr/>
                    <a:lstStyle/>
                    <a:p>
                      <a:r>
                        <a:rPr lang="en-US" dirty="0"/>
                        <a:t>8.73</a:t>
                      </a:r>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142772352"/>
                  </a:ext>
                </a:extLst>
              </a:tr>
            </a:tbl>
          </a:graphicData>
        </a:graphic>
      </p:graphicFrame>
      <p:sp>
        <p:nvSpPr>
          <p:cNvPr id="3" name="Slide Number Placeholder 2">
            <a:extLst>
              <a:ext uri="{FF2B5EF4-FFF2-40B4-BE49-F238E27FC236}">
                <a16:creationId xmlns:a16="http://schemas.microsoft.com/office/drawing/2014/main" id="{CFA829BA-C913-4A73-9C2B-89378F60A9F0}"/>
              </a:ext>
            </a:extLst>
          </p:cNvPr>
          <p:cNvSpPr>
            <a:spLocks noGrp="1"/>
          </p:cNvSpPr>
          <p:nvPr>
            <p:ph type="sldNum" sz="quarter" idx="12"/>
          </p:nvPr>
        </p:nvSpPr>
        <p:spPr/>
        <p:txBody>
          <a:bodyPr/>
          <a:lstStyle/>
          <a:p>
            <a:fld id="{94ED595E-C6EF-426F-AC6C-268D199B6091}" type="slidenum">
              <a:rPr lang="en-US" smtClean="0"/>
              <a:t>8</a:t>
            </a:fld>
            <a:endParaRPr lang="en-US"/>
          </a:p>
        </p:txBody>
      </p:sp>
    </p:spTree>
    <p:extLst>
      <p:ext uri="{BB962C8B-B14F-4D97-AF65-F5344CB8AC3E}">
        <p14:creationId xmlns:p14="http://schemas.microsoft.com/office/powerpoint/2010/main" val="1515249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B96EE4E0-8D37-4CA7-B431-837AA70B9DD6}"/>
              </a:ext>
            </a:extLst>
          </p:cNvPr>
          <p:cNvGraphicFramePr>
            <a:graphicFrameLocks noGrp="1"/>
          </p:cNvGraphicFramePr>
          <p:nvPr/>
        </p:nvGraphicFramePr>
        <p:xfrm>
          <a:off x="454870" y="427838"/>
          <a:ext cx="9838420" cy="3297332"/>
        </p:xfrm>
        <a:graphic>
          <a:graphicData uri="http://schemas.openxmlformats.org/drawingml/2006/table">
            <a:tbl>
              <a:tblPr firstRow="1" bandRow="1">
                <a:tableStyleId>{5C22544A-7EE6-4342-B048-85BDC9FD1C3A}</a:tableStyleId>
              </a:tblPr>
              <a:tblGrid>
                <a:gridCol w="1561464">
                  <a:extLst>
                    <a:ext uri="{9D8B030D-6E8A-4147-A177-3AD203B41FA5}">
                      <a16:colId xmlns:a16="http://schemas.microsoft.com/office/drawing/2014/main" val="2870521307"/>
                    </a:ext>
                  </a:extLst>
                </a:gridCol>
                <a:gridCol w="1427920">
                  <a:extLst>
                    <a:ext uri="{9D8B030D-6E8A-4147-A177-3AD203B41FA5}">
                      <a16:colId xmlns:a16="http://schemas.microsoft.com/office/drawing/2014/main" val="2212927525"/>
                    </a:ext>
                  </a:extLst>
                </a:gridCol>
                <a:gridCol w="1712259">
                  <a:extLst>
                    <a:ext uri="{9D8B030D-6E8A-4147-A177-3AD203B41FA5}">
                      <a16:colId xmlns:a16="http://schemas.microsoft.com/office/drawing/2014/main" val="3936905461"/>
                    </a:ext>
                  </a:extLst>
                </a:gridCol>
                <a:gridCol w="1712259">
                  <a:extLst>
                    <a:ext uri="{9D8B030D-6E8A-4147-A177-3AD203B41FA5}">
                      <a16:colId xmlns:a16="http://schemas.microsoft.com/office/drawing/2014/main" val="3525256465"/>
                    </a:ext>
                  </a:extLst>
                </a:gridCol>
                <a:gridCol w="1712259">
                  <a:extLst>
                    <a:ext uri="{9D8B030D-6E8A-4147-A177-3AD203B41FA5}">
                      <a16:colId xmlns:a16="http://schemas.microsoft.com/office/drawing/2014/main" val="2594562994"/>
                    </a:ext>
                  </a:extLst>
                </a:gridCol>
                <a:gridCol w="1712259">
                  <a:extLst>
                    <a:ext uri="{9D8B030D-6E8A-4147-A177-3AD203B41FA5}">
                      <a16:colId xmlns:a16="http://schemas.microsoft.com/office/drawing/2014/main" val="1649077177"/>
                    </a:ext>
                  </a:extLst>
                </a:gridCol>
              </a:tblGrid>
              <a:tr h="368506">
                <a:tc>
                  <a:txBody>
                    <a:bodyPr/>
                    <a:lstStyle/>
                    <a:p>
                      <a:r>
                        <a:rPr lang="en-US" dirty="0"/>
                        <a:t>Lifter Control</a:t>
                      </a:r>
                    </a:p>
                  </a:txBody>
                  <a:tcPr/>
                </a:tc>
                <a:tc>
                  <a:txBody>
                    <a:bodyPr/>
                    <a:lstStyle/>
                    <a:p>
                      <a:r>
                        <a:rPr lang="en-US" dirty="0"/>
                        <a:t>Max Power (Watt)</a:t>
                      </a:r>
                    </a:p>
                  </a:txBody>
                  <a:tcPr/>
                </a:tc>
                <a:tc>
                  <a:txBody>
                    <a:bodyPr/>
                    <a:lstStyle/>
                    <a:p>
                      <a:r>
                        <a:rPr lang="en-US" dirty="0"/>
                        <a:t>Max Current (Amp)</a:t>
                      </a:r>
                    </a:p>
                  </a:txBody>
                  <a:tcPr/>
                </a:tc>
                <a:tc>
                  <a:txBody>
                    <a:bodyPr/>
                    <a:lstStyle/>
                    <a:p>
                      <a:r>
                        <a:rPr lang="en-US" dirty="0"/>
                        <a:t>Work with 120 VAC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Work with 240 VAC</a:t>
                      </a:r>
                    </a:p>
                  </a:txBody>
                  <a:tcPr/>
                </a:tc>
                <a:tc>
                  <a:txBody>
                    <a:bodyPr/>
                    <a:lstStyle/>
                    <a:p>
                      <a:r>
                        <a:rPr lang="en-US" dirty="0"/>
                        <a:t>Need Neutral?</a:t>
                      </a:r>
                    </a:p>
                  </a:txBody>
                  <a:tcPr/>
                </a:tc>
                <a:extLst>
                  <a:ext uri="{0D108BD9-81ED-4DB2-BD59-A6C34878D82A}">
                    <a16:rowId xmlns:a16="http://schemas.microsoft.com/office/drawing/2014/main" val="4092882856"/>
                  </a:ext>
                </a:extLst>
              </a:tr>
              <a:tr h="368506">
                <a:tc>
                  <a:txBody>
                    <a:bodyPr/>
                    <a:lstStyle/>
                    <a:p>
                      <a:r>
                        <a:rPr lang="en-US" dirty="0"/>
                        <a:t>Motor Power Supply</a:t>
                      </a:r>
                    </a:p>
                  </a:txBody>
                  <a:tcPr/>
                </a:tc>
                <a:tc>
                  <a:txBody>
                    <a:bodyPr/>
                    <a:lstStyle/>
                    <a:p>
                      <a:r>
                        <a:rPr lang="en-US" dirty="0"/>
                        <a:t>312</a:t>
                      </a:r>
                    </a:p>
                  </a:txBody>
                  <a:tcPr/>
                </a:tc>
                <a:tc>
                  <a:txBody>
                    <a:bodyPr/>
                    <a:lstStyle/>
                    <a:p>
                      <a:r>
                        <a:rPr lang="en-US" dirty="0"/>
                        <a:t>2.6</a:t>
                      </a:r>
                    </a:p>
                  </a:txBody>
                  <a:tcPr/>
                </a:tc>
                <a:tc>
                  <a:txBody>
                    <a:bodyPr/>
                    <a:lstStyle/>
                    <a:p>
                      <a:r>
                        <a:rPr lang="en-US" dirty="0"/>
                        <a:t>YES</a:t>
                      </a:r>
                    </a:p>
                  </a:txBody>
                  <a:tcPr/>
                </a:tc>
                <a:tc>
                  <a:txBody>
                    <a:bodyPr/>
                    <a:lstStyle/>
                    <a:p>
                      <a:r>
                        <a:rPr lang="en-US" dirty="0"/>
                        <a:t>YES</a:t>
                      </a:r>
                    </a:p>
                  </a:txBody>
                  <a:tcPr/>
                </a:tc>
                <a:tc>
                  <a:txBody>
                    <a:bodyPr/>
                    <a:lstStyle/>
                    <a:p>
                      <a:r>
                        <a:rPr lang="en-US" dirty="0"/>
                        <a:t>YES</a:t>
                      </a:r>
                    </a:p>
                  </a:txBody>
                  <a:tcPr/>
                </a:tc>
                <a:extLst>
                  <a:ext uri="{0D108BD9-81ED-4DB2-BD59-A6C34878D82A}">
                    <a16:rowId xmlns:a16="http://schemas.microsoft.com/office/drawing/2014/main" val="3559127271"/>
                  </a:ext>
                </a:extLst>
              </a:tr>
              <a:tr h="3685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ADC</a:t>
                      </a:r>
                    </a:p>
                  </a:txBody>
                  <a:tcPr/>
                </a:tc>
                <a:tc>
                  <a:txBody>
                    <a:bodyPr/>
                    <a:lstStyle/>
                    <a:p>
                      <a:r>
                        <a:rPr lang="en-US" dirty="0"/>
                        <a:t>USB Powered</a:t>
                      </a:r>
                    </a:p>
                  </a:txBody>
                  <a:tcPr/>
                </a:tc>
                <a:tc>
                  <a:txBody>
                    <a:bodyPr/>
                    <a:lstStyle/>
                    <a:p>
                      <a:r>
                        <a:rPr lang="en-US" dirty="0"/>
                        <a:t>USB Powered</a:t>
                      </a:r>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478771133"/>
                  </a:ext>
                </a:extLst>
              </a:tr>
              <a:tr h="3685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Precision voltage</a:t>
                      </a:r>
                    </a:p>
                  </a:txBody>
                  <a:tcPr/>
                </a:tc>
                <a:tc>
                  <a:txBody>
                    <a:bodyPr/>
                    <a:lstStyle/>
                    <a:p>
                      <a:r>
                        <a:rPr lang="en-US" dirty="0"/>
                        <a:t>USB Powered</a:t>
                      </a:r>
                    </a:p>
                  </a:txBody>
                  <a:tcPr/>
                </a:tc>
                <a:tc>
                  <a:txBody>
                    <a:bodyPr/>
                    <a:lstStyle/>
                    <a:p>
                      <a:r>
                        <a:rPr lang="en-US" dirty="0"/>
                        <a:t>USB Powered</a:t>
                      </a:r>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595101844"/>
                  </a:ext>
                </a:extLst>
              </a:tr>
              <a:tr h="368506">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893560578"/>
                  </a:ext>
                </a:extLst>
              </a:tr>
              <a:tr h="368506">
                <a:tc>
                  <a:txBody>
                    <a:bodyPr/>
                    <a:lstStyle/>
                    <a:p>
                      <a:r>
                        <a:rPr lang="en-US" dirty="0"/>
                        <a:t>TOTAL</a:t>
                      </a:r>
                    </a:p>
                  </a:txBody>
                  <a:tcPr/>
                </a:tc>
                <a:tc>
                  <a:txBody>
                    <a:bodyPr/>
                    <a:lstStyle/>
                    <a:p>
                      <a:r>
                        <a:rPr lang="en-US" dirty="0"/>
                        <a:t>312</a:t>
                      </a:r>
                    </a:p>
                  </a:txBody>
                  <a:tcPr/>
                </a:tc>
                <a:tc>
                  <a:txBody>
                    <a:bodyPr/>
                    <a:lstStyle/>
                    <a:p>
                      <a:r>
                        <a:rPr lang="en-US" dirty="0"/>
                        <a:t>2.6</a:t>
                      </a:r>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202991652"/>
                  </a:ext>
                </a:extLst>
              </a:tr>
            </a:tbl>
          </a:graphicData>
        </a:graphic>
      </p:graphicFrame>
      <p:sp>
        <p:nvSpPr>
          <p:cNvPr id="3" name="Slide Number Placeholder 2">
            <a:extLst>
              <a:ext uri="{FF2B5EF4-FFF2-40B4-BE49-F238E27FC236}">
                <a16:creationId xmlns:a16="http://schemas.microsoft.com/office/drawing/2014/main" id="{210A657B-03A6-4C94-8332-2F893EF4CAAD}"/>
              </a:ext>
            </a:extLst>
          </p:cNvPr>
          <p:cNvSpPr>
            <a:spLocks noGrp="1"/>
          </p:cNvSpPr>
          <p:nvPr>
            <p:ph type="sldNum" sz="quarter" idx="12"/>
          </p:nvPr>
        </p:nvSpPr>
        <p:spPr/>
        <p:txBody>
          <a:bodyPr/>
          <a:lstStyle/>
          <a:p>
            <a:fld id="{94ED595E-C6EF-426F-AC6C-268D199B6091}" type="slidenum">
              <a:rPr lang="en-US" smtClean="0"/>
              <a:t>9</a:t>
            </a:fld>
            <a:endParaRPr lang="en-US"/>
          </a:p>
        </p:txBody>
      </p:sp>
    </p:spTree>
    <p:extLst>
      <p:ext uri="{BB962C8B-B14F-4D97-AF65-F5344CB8AC3E}">
        <p14:creationId xmlns:p14="http://schemas.microsoft.com/office/powerpoint/2010/main" val="8957024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225</TotalTime>
  <Words>1137</Words>
  <Application>Microsoft Office PowerPoint</Application>
  <PresentationFormat>Widescreen</PresentationFormat>
  <Paragraphs>437</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vt:lpstr>
      <vt:lpstr>Calibri Light</vt:lpstr>
      <vt:lpstr>Office Theme</vt:lpstr>
      <vt:lpstr>Magnet Rack &amp; Cryo Rack</vt:lpstr>
      <vt:lpstr>Outline</vt:lpstr>
      <vt:lpstr>Magnet Rack: Remaining issue</vt:lpstr>
      <vt:lpstr>PowerPoint Presentation</vt:lpstr>
      <vt:lpstr>PowerPoint Presentation</vt:lpstr>
      <vt:lpstr>PowerPoint Presentation</vt:lpstr>
      <vt:lpstr>Cryo Rack: Power distribution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Magnet Rack &amp; Cryo Rack</dc:title>
  <dc:creator>zulkaida akbar</dc:creator>
  <cp:lastModifiedBy>zulkaida akbar</cp:lastModifiedBy>
  <cp:revision>9</cp:revision>
  <dcterms:created xsi:type="dcterms:W3CDTF">2021-03-04T18:34:09Z</dcterms:created>
  <dcterms:modified xsi:type="dcterms:W3CDTF">2021-03-04T22:19:59Z</dcterms:modified>
</cp:coreProperties>
</file>