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8" r:id="rId4"/>
    <p:sldId id="268" r:id="rId5"/>
    <p:sldId id="266" r:id="rId6"/>
    <p:sldId id="262" r:id="rId7"/>
    <p:sldId id="269" r:id="rId8"/>
    <p:sldId id="263" r:id="rId9"/>
    <p:sldId id="264" r:id="rId10"/>
    <p:sldId id="267" r:id="rId11"/>
    <p:sldId id="27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34"/>
  </p:normalViewPr>
  <p:slideViewPr>
    <p:cSldViewPr snapToGrid="0">
      <p:cViewPr varScale="1">
        <p:scale>
          <a:sx n="115" d="100"/>
          <a:sy n="115" d="100"/>
        </p:scale>
        <p:origin x="4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D90F1-C55C-19FF-1D2D-645530F7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0D2B55-FA7C-C231-18C1-C5B4F26D1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E2CCC-A1F2-762C-ABA0-733FA463D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43C90-4992-EBD9-6435-BF703288C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88B27-45A7-937C-7E4F-8916AB03E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71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0B245-812D-C3AE-1842-9342AE06D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6D044-30B5-1E1D-687E-59523BBF00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7DBAA-A6C7-C774-6210-0269152AD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1A97A-16CE-3AC6-0587-C35719A44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231C5-BF89-83FE-5F13-898CF3BAA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3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B5F8A9-62AD-AF11-935F-FC3D614AF9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845AB7-0BB4-BFF9-84F5-7879BD579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9188E-EE5B-F6CE-90DE-151E3513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A76BD-C0CA-F897-5B63-237104CFB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4C8B9-EC8F-02EC-3121-51D931AF6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4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A501E-9732-927F-0340-182BF9F70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4B6B-4BD9-0002-A303-921BC3A7C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68C31-BC80-AF67-AC08-F93B8B881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1B136-6003-1C00-0299-CF9B6BF0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D955E-522A-EE6E-128E-63D1930FB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850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0AC99-9E4B-41F3-73E7-0CFB02512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6EF3E6-53CB-F8B1-CAF7-1041CBABB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0A61A-FC6F-FD43-ED4F-D2596A8C6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E57B9-5C93-D857-FF11-E4A9852D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6D05E-5F71-BAEE-3C66-5AE83B388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067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5E69E-A033-816E-9B2A-7FBE5BE9F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A4777-62CE-AA19-734B-ED51B922EA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1D6EB1-D61D-1860-693D-BDF3FE5B84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63A2D8-B2FE-4AE8-F087-50EBD6060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1D9963-BDA9-65A1-8320-CB3A8C76B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34910C-0AA4-7AE9-88DE-00AAEBF66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51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4286F-4313-900A-2E68-5DD83FA0E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54706-B8B2-6C83-8893-EF84C5414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AF0A80-ED65-FD9B-6E73-9A5BA42E7B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4453EF-A47C-4B42-AF51-2B369E0D87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1575DF-74A5-4EE9-B08A-3A072E952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EB3E05-1751-E403-FBDA-23EE021A5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199205-A1B8-3BA5-F835-CFD3CDC63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393819-DAD0-F89F-33B7-2FBF03C25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36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4A7F4-C8AD-7B7A-7E7E-6E890D17D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20DC8F-C735-5B7E-C39D-BEEC272A6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4F5CA4-651A-F588-E4A1-69D74056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CA02-F500-5C1B-CA17-353C588B4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30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C80FE8-48B1-1701-18C5-EC18A7AD2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A2AAB-E8D1-AF98-610A-BFAEDF6CA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1E76DD-B5F1-6FB0-4A77-12C1E521B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4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38E0-39E7-21E7-77F9-A2C1FB9D8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C0C6D-A81B-CE09-5082-EEC2F8D7D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0A8CA6-9328-B050-8C76-8355CF41E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96F818-B07E-BDD8-206B-900E1F16D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6AB6EE-BE1C-7CF9-2BE1-6EF5829E7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7F6E72-EA89-DC5C-2814-9A9705789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58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12C54-0E4A-E25B-C985-2DCBE531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87ED21-AB6B-EE3E-D407-D6861826C5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B344EC-7502-3B13-0DCF-96D119E7C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253493-8D5E-1439-A28D-07AA76634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91377-D703-91B4-A13A-B0551B691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D62917-5CEB-BEB7-0D67-C23A6FFE7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F605F8-62FC-C98E-80EA-4901A540E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025A5-CCB0-0E4D-FBD3-E1D0138BE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EFD7D-B301-AAC0-3F69-5274F4C786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3F3B5-2745-FC4E-B80B-0327C855C09A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49720-4CDE-F9B9-2FD0-256B4F9641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D7D31-78F4-F195-451C-2175DE2043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0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ts.virginia.edu/display/twist/Running+ANN+jobs+in+UVA-Rivanna" TargetMode="External"/><Relationship Id="rId2" Type="http://schemas.openxmlformats.org/officeDocument/2006/relationships/hyperlink" Target="https://confluence.its.virginia.edu/display/twist/Introductio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xtraction-tools/ANN/blob/master/Baseline/BKM10-tf/grid.slurm" TargetMode="External"/><Relationship Id="rId2" Type="http://schemas.openxmlformats.org/officeDocument/2006/relationships/hyperlink" Target="https://github.com/extraction-tools/ANN/tree/master/Liliet/PseudoData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c.virginia.edu/userinfo/rivanna/slur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github.com/uva-spin/DNN-CFF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onfluence.its.virginia.edu/display/twist/The+DNN+Extraction+Approac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F117E-1120-C37F-34FE-48A35BFAB9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brief Introduction</a:t>
            </a:r>
          </a:p>
        </p:txBody>
      </p:sp>
    </p:spTree>
    <p:extLst>
      <p:ext uri="{BB962C8B-B14F-4D97-AF65-F5344CB8AC3E}">
        <p14:creationId xmlns:p14="http://schemas.microsoft.com/office/powerpoint/2010/main" val="896190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B0913-9395-8A0A-060C-C5171DC2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E99F8-4318-9D16-519E-F7FDC1AC9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Introduction from Professor Keller </a:t>
            </a:r>
            <a:r>
              <a:rPr lang="en-US" dirty="0">
                <a:hlinkClick r:id="rId2"/>
              </a:rPr>
              <a:t>https://confluence.its.virginia.edu/display/twist/Introduction</a:t>
            </a:r>
            <a:r>
              <a:rPr lang="en-US" dirty="0"/>
              <a:t> </a:t>
            </a:r>
          </a:p>
          <a:p>
            <a:r>
              <a:rPr lang="en-US" dirty="0"/>
              <a:t>Running jobs on Rivanna </a:t>
            </a:r>
            <a:r>
              <a:rPr lang="en-US" dirty="0">
                <a:hlinkClick r:id="rId3"/>
              </a:rPr>
              <a:t>https://confluence.its.virginia.edu/display/twist/Running+ANN+jobs+in+UVA-Rivanna</a:t>
            </a:r>
            <a:r>
              <a:rPr lang="en-US" dirty="0"/>
              <a:t>  </a:t>
            </a:r>
          </a:p>
          <a:p>
            <a:r>
              <a:rPr lang="en-US" dirty="0"/>
              <a:t> Overleaf</a:t>
            </a:r>
          </a:p>
          <a:p>
            <a:r>
              <a:rPr lang="en-US" dirty="0"/>
              <a:t> Discord channel</a:t>
            </a:r>
          </a:p>
          <a:p>
            <a:r>
              <a:rPr lang="en-US" dirty="0"/>
              <a:t> Running on ‘Shannon’ (with the options of parallelizing jobs)</a:t>
            </a:r>
          </a:p>
        </p:txBody>
      </p:sp>
    </p:spTree>
    <p:extLst>
      <p:ext uri="{BB962C8B-B14F-4D97-AF65-F5344CB8AC3E}">
        <p14:creationId xmlns:p14="http://schemas.microsoft.com/office/powerpoint/2010/main" val="4128756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3CCD4-DBBE-964E-421F-B906971A0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(10/23/2023)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28661-90B8-759D-A2DD-E19B75F4D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697" y="1690688"/>
            <a:ext cx="1113821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 Generate </a:t>
            </a:r>
            <a:r>
              <a:rPr lang="en-US" dirty="0" err="1"/>
              <a:t>pseudodata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hlinkClick r:id="rId2"/>
              </a:rPr>
              <a:t>https://github.com/extraction-tools/ANN/tree/master/Liliet/PseudoData3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x_min</a:t>
            </a:r>
            <a:r>
              <a:rPr lang="en-US" dirty="0"/>
              <a:t> &lt; x &lt; </a:t>
            </a:r>
            <a:r>
              <a:rPr lang="en-US" dirty="0" err="1"/>
              <a:t>x_max</a:t>
            </a:r>
            <a:r>
              <a:rPr lang="en-US" dirty="0"/>
              <a:t>, </a:t>
            </a:r>
            <a:r>
              <a:rPr lang="en-US" dirty="0" err="1"/>
              <a:t>k_min</a:t>
            </a:r>
            <a:r>
              <a:rPr lang="en-US" dirty="0"/>
              <a:t> &lt; k &lt; </a:t>
            </a:r>
            <a:r>
              <a:rPr lang="en-US" dirty="0" err="1"/>
              <a:t>k_max</a:t>
            </a:r>
            <a:r>
              <a:rPr lang="en-US" dirty="0"/>
              <a:t>, Q2_min &lt; Q2 &lt; Q2_max,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t_min</a:t>
            </a:r>
            <a:r>
              <a:rPr lang="en-US" dirty="0"/>
              <a:t> &lt; t &lt; </a:t>
            </a:r>
            <a:r>
              <a:rPr lang="en-US" dirty="0" err="1"/>
              <a:t>t_max</a:t>
            </a:r>
            <a:r>
              <a:rPr lang="en-US" dirty="0"/>
              <a:t> , CFFs,</a:t>
            </a:r>
          </a:p>
          <a:p>
            <a:pPr marL="0" indent="0">
              <a:buNone/>
            </a:pPr>
            <a:r>
              <a:rPr lang="en-US" dirty="0"/>
              <a:t>   N=5 number of data files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 Train your models for 100 replicas. (</a:t>
            </a:r>
            <a:r>
              <a:rPr lang="en-US" dirty="0" err="1"/>
              <a:t>job.slurm</a:t>
            </a:r>
            <a:r>
              <a:rPr lang="en-US" dirty="0"/>
              <a:t>)</a:t>
            </a:r>
          </a:p>
          <a:p>
            <a:r>
              <a:rPr lang="en-US" dirty="0"/>
              <a:t> Calling the trained models, and find out accuracy and precision.</a:t>
            </a:r>
          </a:p>
          <a:p>
            <a:r>
              <a:rPr lang="en-US" dirty="0">
                <a:hlinkClick r:id="rId3"/>
              </a:rPr>
              <a:t>https://github.com/extraction-tools/ANN/blob/master/Baseline/BKM10-tf/grid.slurm</a:t>
            </a:r>
            <a:r>
              <a:rPr lang="en-US" dirty="0"/>
              <a:t> </a:t>
            </a:r>
          </a:p>
          <a:p>
            <a:r>
              <a:rPr lang="en-US" dirty="0">
                <a:hlinkClick r:id="rId4"/>
              </a:rPr>
              <a:t>https://www.rc.virginia.edu/userinfo/rivanna/slurm/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2905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(Some Basics for ANN ML fitting)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DVCS (Deeply Virtual Compton Scattering)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GitHub page : </a:t>
            </a:r>
            <a:r>
              <a:rPr lang="en-US" dirty="0">
                <a:hlinkClick r:id="rId2"/>
              </a:rPr>
              <a:t>https://github.com/uva-spin/DNN-CFFs</a:t>
            </a:r>
            <a:r>
              <a:rPr lang="en-US" dirty="0"/>
              <a:t> </a:t>
            </a:r>
          </a:p>
          <a:p>
            <a:r>
              <a:rPr lang="en-US" dirty="0"/>
              <a:t>Steps:</a:t>
            </a:r>
            <a:br>
              <a:rPr lang="en-US" dirty="0"/>
            </a:br>
            <a:r>
              <a:rPr lang="en-US" dirty="0"/>
              <a:t>Generate </a:t>
            </a:r>
            <a:r>
              <a:rPr lang="en-US" dirty="0" err="1"/>
              <a:t>pseudodata</a:t>
            </a:r>
            <a:r>
              <a:rPr lang="en-US" dirty="0"/>
              <a:t> with ‘known’ or ‘True’ Compton Form Factors (CFFs)</a:t>
            </a:r>
            <a:br>
              <a:rPr lang="en-US" dirty="0"/>
            </a:br>
            <a:r>
              <a:rPr lang="en-US" dirty="0"/>
              <a:t>Perform a ‘Fit’ and obtain the fitted CFFs and compare with the ‘True’ CFFs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7879" y="1532965"/>
            <a:ext cx="3452827" cy="1822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623" y="2434906"/>
            <a:ext cx="5513294" cy="15977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71510" y="3490227"/>
            <a:ext cx="3682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/pdf/1903.05742.pdf</a:t>
            </a:r>
          </a:p>
        </p:txBody>
      </p:sp>
    </p:spTree>
    <p:extLst>
      <p:ext uri="{BB962C8B-B14F-4D97-AF65-F5344CB8AC3E}">
        <p14:creationId xmlns:p14="http://schemas.microsoft.com/office/powerpoint/2010/main" val="258622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7877C-74BF-619A-6582-664137320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198" y="8651"/>
            <a:ext cx="10515600" cy="1325563"/>
          </a:xfrm>
        </p:spPr>
        <p:txBody>
          <a:bodyPr/>
          <a:lstStyle/>
          <a:p>
            <a:r>
              <a:rPr lang="en-US" dirty="0"/>
              <a:t>Local multivariate Inference (LMI) Method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B2F868B-D3A4-F2D2-FEFE-1882250073F9}"/>
              </a:ext>
            </a:extLst>
          </p:cNvPr>
          <p:cNvSpPr/>
          <p:nvPr/>
        </p:nvSpPr>
        <p:spPr>
          <a:xfrm>
            <a:off x="1694985" y="1817649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CFB861-ECAA-CEEE-CB94-C4B2B3307FF6}"/>
              </a:ext>
            </a:extLst>
          </p:cNvPr>
          <p:cNvSpPr/>
          <p:nvPr/>
        </p:nvSpPr>
        <p:spPr>
          <a:xfrm>
            <a:off x="1694985" y="2382644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B3BFF13-22A6-5F17-B0A7-361732EA0C6D}"/>
              </a:ext>
            </a:extLst>
          </p:cNvPr>
          <p:cNvSpPr/>
          <p:nvPr/>
        </p:nvSpPr>
        <p:spPr>
          <a:xfrm>
            <a:off x="1694984" y="3565176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9D1EC1-42E8-930D-A9EA-C4E33D7F787B}"/>
              </a:ext>
            </a:extLst>
          </p:cNvPr>
          <p:cNvSpPr/>
          <p:nvPr/>
        </p:nvSpPr>
        <p:spPr>
          <a:xfrm>
            <a:off x="2587083" y="1690688"/>
            <a:ext cx="1906858" cy="23311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Architecture</a:t>
            </a:r>
          </a:p>
          <a:p>
            <a:pPr algn="ctr"/>
            <a:r>
              <a:rPr lang="en-US" dirty="0"/>
              <a:t>with ‘N’ layers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C83434A-E78F-0BAD-0465-726B537233C0}"/>
              </a:ext>
            </a:extLst>
          </p:cNvPr>
          <p:cNvSpPr/>
          <p:nvPr/>
        </p:nvSpPr>
        <p:spPr>
          <a:xfrm>
            <a:off x="5553305" y="1811454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995498-AB12-2C4E-BC01-88081F4195ED}"/>
              </a:ext>
            </a:extLst>
          </p:cNvPr>
          <p:cNvSpPr/>
          <p:nvPr/>
        </p:nvSpPr>
        <p:spPr>
          <a:xfrm>
            <a:off x="5553305" y="2376449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358A66B-2B9B-A511-9B57-FA465F3E5841}"/>
              </a:ext>
            </a:extLst>
          </p:cNvPr>
          <p:cNvSpPr/>
          <p:nvPr/>
        </p:nvSpPr>
        <p:spPr>
          <a:xfrm>
            <a:off x="5542153" y="2941444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630037C-8B8D-7E03-25CE-ADA4E2983782}"/>
              </a:ext>
            </a:extLst>
          </p:cNvPr>
          <p:cNvSpPr/>
          <p:nvPr/>
        </p:nvSpPr>
        <p:spPr>
          <a:xfrm>
            <a:off x="5553304" y="3558981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0ED2CE-8EED-2B0A-F0FF-122DD614FFE0}"/>
              </a:ext>
            </a:extLst>
          </p:cNvPr>
          <p:cNvCxnSpPr/>
          <p:nvPr/>
        </p:nvCxnSpPr>
        <p:spPr>
          <a:xfrm>
            <a:off x="713678" y="1951464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35BBA06-DD10-30C1-6FF9-A586F822AB73}"/>
              </a:ext>
            </a:extLst>
          </p:cNvPr>
          <p:cNvCxnSpPr/>
          <p:nvPr/>
        </p:nvCxnSpPr>
        <p:spPr>
          <a:xfrm>
            <a:off x="702527" y="2518202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2DAC8A9-60A3-04A4-BDF6-CEB8EA491467}"/>
              </a:ext>
            </a:extLst>
          </p:cNvPr>
          <p:cNvCxnSpPr>
            <a:cxnSpLocks/>
          </p:cNvCxnSpPr>
          <p:nvPr/>
        </p:nvCxnSpPr>
        <p:spPr>
          <a:xfrm>
            <a:off x="803817" y="4590354"/>
            <a:ext cx="7132132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BC4FEEA-1FB5-C065-38C8-EAE06249DD65}"/>
              </a:ext>
            </a:extLst>
          </p:cNvPr>
          <p:cNvCxnSpPr/>
          <p:nvPr/>
        </p:nvCxnSpPr>
        <p:spPr>
          <a:xfrm>
            <a:off x="713678" y="3708827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25EF5E8-AFCC-03B8-4CEA-14D1E005EDF8}"/>
              </a:ext>
            </a:extLst>
          </p:cNvPr>
          <p:cNvCxnSpPr/>
          <p:nvPr/>
        </p:nvCxnSpPr>
        <p:spPr>
          <a:xfrm>
            <a:off x="4571999" y="1951464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3530F62-AB37-F6DF-4B62-28DF53A10B3B}"/>
              </a:ext>
            </a:extLst>
          </p:cNvPr>
          <p:cNvCxnSpPr/>
          <p:nvPr/>
        </p:nvCxnSpPr>
        <p:spPr>
          <a:xfrm>
            <a:off x="4560848" y="2518202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849E090-AA76-F46C-C38E-E0E687513410}"/>
              </a:ext>
            </a:extLst>
          </p:cNvPr>
          <p:cNvCxnSpPr/>
          <p:nvPr/>
        </p:nvCxnSpPr>
        <p:spPr>
          <a:xfrm>
            <a:off x="4560848" y="3084939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41CB9F-0AE1-B9BB-093B-3838D5C3A030}"/>
              </a:ext>
            </a:extLst>
          </p:cNvPr>
          <p:cNvCxnSpPr/>
          <p:nvPr/>
        </p:nvCxnSpPr>
        <p:spPr>
          <a:xfrm>
            <a:off x="4571999" y="3708827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612953F-1407-4BF8-FC94-F20A34AD716D}"/>
              </a:ext>
            </a:extLst>
          </p:cNvPr>
          <p:cNvSpPr txBox="1"/>
          <p:nvPr/>
        </p:nvSpPr>
        <p:spPr>
          <a:xfrm>
            <a:off x="234176" y="1766798"/>
            <a:ext cx="40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7A7147-3A8D-E143-4AB7-41C332924757}"/>
              </a:ext>
            </a:extLst>
          </p:cNvPr>
          <p:cNvSpPr txBox="1"/>
          <p:nvPr/>
        </p:nvSpPr>
        <p:spPr>
          <a:xfrm>
            <a:off x="240681" y="2333536"/>
            <a:ext cx="40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F7E20F-820C-533C-6724-9574849FDAAB}"/>
              </a:ext>
            </a:extLst>
          </p:cNvPr>
          <p:cNvSpPr txBox="1"/>
          <p:nvPr/>
        </p:nvSpPr>
        <p:spPr>
          <a:xfrm>
            <a:off x="280638" y="4252779"/>
            <a:ext cx="40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AB93D7-6A3A-41AB-1C2B-A2D671CE4CE2}"/>
              </a:ext>
            </a:extLst>
          </p:cNvPr>
          <p:cNvSpPr txBox="1"/>
          <p:nvPr/>
        </p:nvSpPr>
        <p:spPr>
          <a:xfrm>
            <a:off x="273204" y="3503019"/>
            <a:ext cx="56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64ED51-BED8-C948-BF20-2F3C40D89FD6}"/>
              </a:ext>
            </a:extLst>
          </p:cNvPr>
          <p:cNvSpPr txBox="1"/>
          <p:nvPr/>
        </p:nvSpPr>
        <p:spPr>
          <a:xfrm>
            <a:off x="5960150" y="1760602"/>
            <a:ext cx="56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ReH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4CD72B-7AAC-A11B-EBFE-14809FC0ED0A}"/>
              </a:ext>
            </a:extLst>
          </p:cNvPr>
          <p:cNvSpPr txBox="1"/>
          <p:nvPr/>
        </p:nvSpPr>
        <p:spPr>
          <a:xfrm>
            <a:off x="5960150" y="2325597"/>
            <a:ext cx="53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ReE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88D49A-5499-5576-A248-B39BF2557578}"/>
              </a:ext>
            </a:extLst>
          </p:cNvPr>
          <p:cNvSpPr txBox="1"/>
          <p:nvPr/>
        </p:nvSpPr>
        <p:spPr>
          <a:xfrm>
            <a:off x="5921678" y="2901231"/>
            <a:ext cx="64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ReHt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93B39-643F-1F99-5CFC-B697461924B4}"/>
              </a:ext>
            </a:extLst>
          </p:cNvPr>
          <p:cNvSpPr txBox="1"/>
          <p:nvPr/>
        </p:nvSpPr>
        <p:spPr>
          <a:xfrm>
            <a:off x="5944120" y="3496650"/>
            <a:ext cx="92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C1/</a:t>
            </a:r>
            <a:r>
              <a:rPr lang="en-US" dirty="0" err="1"/>
              <a:t>dvcs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5FAB98-3931-8A8A-82AA-9CAD15FEC801}"/>
              </a:ext>
            </a:extLst>
          </p:cNvPr>
          <p:cNvSpPr/>
          <p:nvPr/>
        </p:nvSpPr>
        <p:spPr>
          <a:xfrm>
            <a:off x="1104900" y="1562584"/>
            <a:ext cx="7002037" cy="33439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CE68349-661D-7328-06C5-064FA40E0468}"/>
              </a:ext>
            </a:extLst>
          </p:cNvPr>
          <p:cNvCxnSpPr/>
          <p:nvPr/>
        </p:nvCxnSpPr>
        <p:spPr>
          <a:xfrm>
            <a:off x="1516565" y="3826610"/>
            <a:ext cx="0" cy="4943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FCFAA62-A609-9B06-2519-58A28BDBB8A4}"/>
              </a:ext>
            </a:extLst>
          </p:cNvPr>
          <p:cNvCxnSpPr>
            <a:cxnSpLocks/>
          </p:cNvCxnSpPr>
          <p:nvPr/>
        </p:nvCxnSpPr>
        <p:spPr>
          <a:xfrm>
            <a:off x="1516565" y="4352576"/>
            <a:ext cx="641938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9731958-5AF5-37D3-A489-7CE5330978D2}"/>
              </a:ext>
            </a:extLst>
          </p:cNvPr>
          <p:cNvCxnSpPr>
            <a:cxnSpLocks/>
          </p:cNvCxnSpPr>
          <p:nvPr/>
        </p:nvCxnSpPr>
        <p:spPr>
          <a:xfrm>
            <a:off x="6954643" y="1947748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D908FFB-F6A8-7B72-FDA4-C3F837331166}"/>
              </a:ext>
            </a:extLst>
          </p:cNvPr>
          <p:cNvCxnSpPr>
            <a:cxnSpLocks/>
          </p:cNvCxnSpPr>
          <p:nvPr/>
        </p:nvCxnSpPr>
        <p:spPr>
          <a:xfrm>
            <a:off x="6943492" y="2514486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1D1F799-6100-A91D-5433-B5DF2DD3D7E8}"/>
              </a:ext>
            </a:extLst>
          </p:cNvPr>
          <p:cNvCxnSpPr>
            <a:cxnSpLocks/>
          </p:cNvCxnSpPr>
          <p:nvPr/>
        </p:nvCxnSpPr>
        <p:spPr>
          <a:xfrm>
            <a:off x="6943492" y="3081223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9E543FF-5A47-5916-DED8-D8DAEA8D9764}"/>
              </a:ext>
            </a:extLst>
          </p:cNvPr>
          <p:cNvCxnSpPr>
            <a:cxnSpLocks/>
          </p:cNvCxnSpPr>
          <p:nvPr/>
        </p:nvCxnSpPr>
        <p:spPr>
          <a:xfrm>
            <a:off x="6954643" y="3705111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19A3FA5-8CA5-61A6-268C-5FA245D475A1}"/>
              </a:ext>
            </a:extLst>
          </p:cNvPr>
          <p:cNvCxnSpPr>
            <a:cxnSpLocks/>
          </p:cNvCxnSpPr>
          <p:nvPr/>
        </p:nvCxnSpPr>
        <p:spPr>
          <a:xfrm>
            <a:off x="8106937" y="3081223"/>
            <a:ext cx="981306" cy="0"/>
          </a:xfrm>
          <a:prstGeom prst="straightConnector1">
            <a:avLst/>
          </a:prstGeom>
          <a:ln w="730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AB6761F-AA97-8289-E3D9-DD76658DEF36}"/>
              </a:ext>
            </a:extLst>
          </p:cNvPr>
          <p:cNvSpPr txBox="1"/>
          <p:nvPr/>
        </p:nvSpPr>
        <p:spPr>
          <a:xfrm>
            <a:off x="9079126" y="287457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FB44C75-8F3E-A4D2-9ABB-1AC60A4F5007}"/>
              </a:ext>
            </a:extLst>
          </p:cNvPr>
          <p:cNvSpPr txBox="1"/>
          <p:nvPr/>
        </p:nvSpPr>
        <p:spPr>
          <a:xfrm>
            <a:off x="310387" y="4863422"/>
            <a:ext cx="1029722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Inputs to the “Framework/Formalism” : Kinematics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Output from the “Framework/Formalism”: Total Cross-Section (F)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Compton Form Factors (CFFs) are considered as outputs (4) from a DNN that takes only ‘x’, ‘t’, and ‘Q2’ as inputs.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A typical data set can be represented as F vs phi while rest of the all kinematics are fixed.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In the LMI method, we will use multiple data sets with a sparse kinematic phase-space to train the DNN.</a:t>
            </a:r>
            <a:br>
              <a:rPr lang="en-US" dirty="0"/>
            </a:br>
            <a:r>
              <a:rPr lang="en-US" dirty="0"/>
              <a:t>See </a:t>
            </a:r>
            <a:r>
              <a:rPr lang="en-US" dirty="0">
                <a:hlinkClick r:id="rId2"/>
              </a:rPr>
              <a:t>https://confluence.its.virginia.edu/display/twist/The+DNN+Extraction+Approach</a:t>
            </a:r>
            <a:r>
              <a:rPr lang="en-US" dirty="0"/>
              <a:t>  for more details.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98DB08-8189-79D5-B51C-8983D837D817}"/>
              </a:ext>
            </a:extLst>
          </p:cNvPr>
          <p:cNvSpPr txBox="1"/>
          <p:nvPr/>
        </p:nvSpPr>
        <p:spPr>
          <a:xfrm>
            <a:off x="5458998" y="1246356"/>
            <a:ext cx="1288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N+2 </a:t>
            </a:r>
            <a:r>
              <a:rPr lang="en-US" baseline="30000" dirty="0" err="1"/>
              <a:t>nd</a:t>
            </a:r>
            <a:r>
              <a:rPr lang="en-US" dirty="0"/>
              <a:t> layer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09323E5-6FB8-1253-69B7-248FBE4BEA11}"/>
              </a:ext>
            </a:extLst>
          </p:cNvPr>
          <p:cNvSpPr/>
          <p:nvPr/>
        </p:nvSpPr>
        <p:spPr>
          <a:xfrm>
            <a:off x="5276853" y="1275841"/>
            <a:ext cx="1575570" cy="2911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3BF63F8-E53A-34EB-B989-CAD13052CAA1}"/>
              </a:ext>
            </a:extLst>
          </p:cNvPr>
          <p:cNvCxnSpPr>
            <a:cxnSpLocks/>
          </p:cNvCxnSpPr>
          <p:nvPr/>
        </p:nvCxnSpPr>
        <p:spPr>
          <a:xfrm>
            <a:off x="2074127" y="1945268"/>
            <a:ext cx="51295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9FACDF8-7593-1158-54BB-3E714993D4CD}"/>
              </a:ext>
            </a:extLst>
          </p:cNvPr>
          <p:cNvCxnSpPr>
            <a:cxnSpLocks/>
          </p:cNvCxnSpPr>
          <p:nvPr/>
        </p:nvCxnSpPr>
        <p:spPr>
          <a:xfrm>
            <a:off x="2074127" y="2518202"/>
            <a:ext cx="51295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DF3D978-7233-C8A5-1A19-C569F2F6298D}"/>
              </a:ext>
            </a:extLst>
          </p:cNvPr>
          <p:cNvCxnSpPr>
            <a:cxnSpLocks/>
          </p:cNvCxnSpPr>
          <p:nvPr/>
        </p:nvCxnSpPr>
        <p:spPr>
          <a:xfrm>
            <a:off x="2074127" y="3708827"/>
            <a:ext cx="51295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13A89825-3607-BF1D-0C80-C718E3BA3581}"/>
              </a:ext>
            </a:extLst>
          </p:cNvPr>
          <p:cNvSpPr txBox="1"/>
          <p:nvPr/>
        </p:nvSpPr>
        <p:spPr>
          <a:xfrm>
            <a:off x="8726757" y="1060985"/>
            <a:ext cx="31030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Use F2VsPhi to make plot for F</a:t>
            </a:r>
          </a:p>
        </p:txBody>
      </p:sp>
      <p:pic>
        <p:nvPicPr>
          <p:cNvPr id="65" name="Picture 64" descr="A graph of a function&#10;&#10;Description automatically generated">
            <a:extLst>
              <a:ext uri="{FF2B5EF4-FFF2-40B4-BE49-F238E27FC236}">
                <a16:creationId xmlns:a16="http://schemas.microsoft.com/office/drawing/2014/main" id="{1F16F440-F4EB-89D0-3A24-0723D0A83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5258" y="1334214"/>
            <a:ext cx="2376617" cy="1911443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BE012346-D160-18C3-E9EB-0C923D478EA8}"/>
              </a:ext>
            </a:extLst>
          </p:cNvPr>
          <p:cNvSpPr txBox="1"/>
          <p:nvPr/>
        </p:nvSpPr>
        <p:spPr>
          <a:xfrm>
            <a:off x="-45292" y="2832990"/>
            <a:ext cx="1294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Kinematics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AB8D8B-43B8-5557-226A-6CD1D36D5BB5}"/>
              </a:ext>
            </a:extLst>
          </p:cNvPr>
          <p:cNvSpPr txBox="1"/>
          <p:nvPr/>
        </p:nvSpPr>
        <p:spPr>
          <a:xfrm>
            <a:off x="2883161" y="1209998"/>
            <a:ext cx="1164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Formalism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54DDB3-4683-E38A-5925-4E881C296196}"/>
              </a:ext>
            </a:extLst>
          </p:cNvPr>
          <p:cNvSpPr txBox="1"/>
          <p:nvPr/>
        </p:nvSpPr>
        <p:spPr>
          <a:xfrm>
            <a:off x="8229638" y="3239388"/>
            <a:ext cx="14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Cross-section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84519C6-10CC-5433-D3E3-16285A7B6BB8}"/>
              </a:ext>
            </a:extLst>
          </p:cNvPr>
          <p:cNvCxnSpPr>
            <a:cxnSpLocks/>
          </p:cNvCxnSpPr>
          <p:nvPr/>
        </p:nvCxnSpPr>
        <p:spPr>
          <a:xfrm>
            <a:off x="838199" y="4814344"/>
            <a:ext cx="7132132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F312E85-8472-47EF-9D5C-9908A60B2B7A}"/>
              </a:ext>
            </a:extLst>
          </p:cNvPr>
          <p:cNvSpPr txBox="1"/>
          <p:nvPr/>
        </p:nvSpPr>
        <p:spPr>
          <a:xfrm>
            <a:off x="132711" y="4596165"/>
            <a:ext cx="56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phi</a:t>
            </a:r>
          </a:p>
        </p:txBody>
      </p:sp>
    </p:spTree>
    <p:extLst>
      <p:ext uri="{BB962C8B-B14F-4D97-AF65-F5344CB8AC3E}">
        <p14:creationId xmlns:p14="http://schemas.microsoft.com/office/powerpoint/2010/main" val="144080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BFA28-9DBB-9F8E-5C71-883FAEEE2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707244" cy="593880"/>
          </a:xfrm>
        </p:spPr>
        <p:txBody>
          <a:bodyPr>
            <a:normAutofit fontScale="90000"/>
          </a:bodyPr>
          <a:lstStyle/>
          <a:p>
            <a:r>
              <a:rPr lang="en-US" dirty="0"/>
              <a:t>Data file structure (generic)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3CCF7C24-D733-3F2F-948C-393D7E28E4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983" r="1303"/>
          <a:stretch/>
        </p:blipFill>
        <p:spPr>
          <a:xfrm>
            <a:off x="513884" y="1874281"/>
            <a:ext cx="11228349" cy="31772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4FD109-5414-47E7-3EF6-883F98169327}"/>
              </a:ext>
            </a:extLst>
          </p:cNvPr>
          <p:cNvSpPr txBox="1"/>
          <p:nvPr/>
        </p:nvSpPr>
        <p:spPr>
          <a:xfrm>
            <a:off x="8808801" y="5295884"/>
            <a:ext cx="293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Compton Form Factors (CFFs)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A99A6A-755B-4F1C-3852-93E714987AD0}"/>
              </a:ext>
            </a:extLst>
          </p:cNvPr>
          <p:cNvSpPr txBox="1"/>
          <p:nvPr/>
        </p:nvSpPr>
        <p:spPr>
          <a:xfrm>
            <a:off x="3277991" y="5279758"/>
            <a:ext cx="1205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Kinematics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BC25A4-D066-C15D-EA28-64CA657BAFED}"/>
              </a:ext>
            </a:extLst>
          </p:cNvPr>
          <p:cNvSpPr/>
          <p:nvPr/>
        </p:nvSpPr>
        <p:spPr>
          <a:xfrm>
            <a:off x="2141034" y="2932771"/>
            <a:ext cx="3479181" cy="36799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01CA0F8-91AA-F3C3-9520-D1EF04638015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3010829" y="3227745"/>
            <a:ext cx="869795" cy="2052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A5DFAFA-848B-AF74-3CBD-F7A1D0BED13A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3679902" y="3221730"/>
            <a:ext cx="200722" cy="2058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1731C2-A512-2F13-64D6-C9720BC4ADC0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3880624" y="3221730"/>
            <a:ext cx="399584" cy="2058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graph of a function&#10;&#10;Description automatically generated">
            <a:extLst>
              <a:ext uri="{FF2B5EF4-FFF2-40B4-BE49-F238E27FC236}">
                <a16:creationId xmlns:a16="http://schemas.microsoft.com/office/drawing/2014/main" id="{589B1E50-53D7-C124-363F-DE569DC69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1816" y="50007"/>
            <a:ext cx="2142361" cy="1723038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A8595C-9F61-E4EA-6C6F-10D992797439}"/>
              </a:ext>
            </a:extLst>
          </p:cNvPr>
          <p:cNvCxnSpPr>
            <a:cxnSpLocks/>
          </p:cNvCxnSpPr>
          <p:nvPr/>
        </p:nvCxnSpPr>
        <p:spPr>
          <a:xfrm flipV="1">
            <a:off x="5928266" y="911526"/>
            <a:ext cx="1933344" cy="2021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2006959-974D-B7C5-1D24-29FE9EB9BB71}"/>
              </a:ext>
            </a:extLst>
          </p:cNvPr>
          <p:cNvCxnSpPr>
            <a:cxnSpLocks/>
          </p:cNvCxnSpPr>
          <p:nvPr/>
        </p:nvCxnSpPr>
        <p:spPr>
          <a:xfrm flipV="1">
            <a:off x="5036697" y="1892673"/>
            <a:ext cx="3658115" cy="1040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2F4154D-E542-14C8-E1CD-71393CA895FD}"/>
              </a:ext>
            </a:extLst>
          </p:cNvPr>
          <p:cNvSpPr/>
          <p:nvPr/>
        </p:nvSpPr>
        <p:spPr>
          <a:xfrm>
            <a:off x="8970690" y="2916493"/>
            <a:ext cx="2625651" cy="36799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21BC2C-ED29-3A25-42D1-9C59AD96DAFE}"/>
              </a:ext>
            </a:extLst>
          </p:cNvPr>
          <p:cNvSpPr txBox="1"/>
          <p:nvPr/>
        </p:nvSpPr>
        <p:spPr>
          <a:xfrm>
            <a:off x="7716378" y="54353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B3342B-ED57-68C1-42E7-4842F31BAC92}"/>
              </a:ext>
            </a:extLst>
          </p:cNvPr>
          <p:cNvSpPr txBox="1"/>
          <p:nvPr/>
        </p:nvSpPr>
        <p:spPr>
          <a:xfrm>
            <a:off x="8763401" y="1689615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phi_x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DDC168A-C0F1-C1A8-125B-4758402FFA05}"/>
              </a:ext>
            </a:extLst>
          </p:cNvPr>
          <p:cNvCxnSpPr/>
          <p:nvPr/>
        </p:nvCxnSpPr>
        <p:spPr>
          <a:xfrm>
            <a:off x="7716378" y="2932771"/>
            <a:ext cx="1254312" cy="2152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15D3D2-C762-6266-8FFF-E84050E6BDC5}"/>
              </a:ext>
            </a:extLst>
          </p:cNvPr>
          <p:cNvCxnSpPr>
            <a:cxnSpLocks/>
          </p:cNvCxnSpPr>
          <p:nvPr/>
        </p:nvCxnSpPr>
        <p:spPr>
          <a:xfrm flipV="1">
            <a:off x="7716378" y="2916493"/>
            <a:ext cx="1254312" cy="21350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115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55EB2-C26F-19C8-7163-E2BAC8917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7991"/>
            <a:ext cx="5798634" cy="535698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Generate Pseudo-data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7069BA-DF47-09E6-12B8-C48C8B5B3FA3}"/>
              </a:ext>
            </a:extLst>
          </p:cNvPr>
          <p:cNvSpPr txBox="1"/>
          <p:nvPr/>
        </p:nvSpPr>
        <p:spPr>
          <a:xfrm>
            <a:off x="356839" y="1490008"/>
            <a:ext cx="1132175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/>
              <a:t>Using the code ‘</a:t>
            </a:r>
            <a:r>
              <a:rPr lang="en-US" sz="2400" dirty="0" err="1"/>
              <a:t>generate_pseudodata.py</a:t>
            </a:r>
            <a:r>
              <a:rPr lang="en-US" sz="2400" dirty="0"/>
              <a:t>’ you can generate a single file of </a:t>
            </a:r>
            <a:r>
              <a:rPr lang="en-US" sz="2400" dirty="0" err="1"/>
              <a:t>pseudodata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(as a .csv file) for a given set of CFFs and kinematic variables. </a:t>
            </a:r>
            <a:br>
              <a:rPr lang="en-US" sz="2400" dirty="0"/>
            </a:br>
            <a:r>
              <a:rPr lang="en-US" sz="2400" dirty="0"/>
              <a:t>You can also vary the number of ‘phi’ bins as a user input in the code so it will</a:t>
            </a:r>
            <a:br>
              <a:rPr lang="en-US" sz="2400" dirty="0"/>
            </a:br>
            <a:r>
              <a:rPr lang="en-US" sz="2400" dirty="0"/>
              <a:t>determine how many ‘rows’ (or data points) of ‘F’ (total cross-sections) with respect to </a:t>
            </a:r>
            <a:br>
              <a:rPr lang="en-US" sz="2400" dirty="0"/>
            </a:br>
            <a:r>
              <a:rPr lang="en-US" sz="2400" dirty="0"/>
              <a:t>the angle (‘phi’).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/>
              <a:t> Similarly, you can generate multiple </a:t>
            </a:r>
            <a:r>
              <a:rPr lang="en-US" sz="2400" dirty="0" err="1"/>
              <a:t>pseudodata</a:t>
            </a:r>
            <a:r>
              <a:rPr lang="en-US" sz="2400" dirty="0"/>
              <a:t> files (.csv files), mimicking </a:t>
            </a:r>
            <a:br>
              <a:rPr lang="en-US" sz="2400" dirty="0"/>
            </a:br>
            <a:r>
              <a:rPr lang="en-US" sz="2400" dirty="0"/>
              <a:t>multiple experiments.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/>
              <a:t> For the error/uncertainty of ‘F’ (cross-section), it is better to use values in the order of</a:t>
            </a:r>
            <a:br>
              <a:rPr lang="en-US" sz="2400" dirty="0"/>
            </a:br>
            <a:r>
              <a:rPr lang="en-US" sz="2400" dirty="0"/>
              <a:t>real experimental measurements.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967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956" y="46155"/>
            <a:ext cx="5903146" cy="1000172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Generate replicas for the statistical uncertainty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941295" y="1690688"/>
            <a:ext cx="2142564" cy="1339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set #0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9201" y="1123251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8" name="Rectangle 7"/>
          <p:cNvSpPr/>
          <p:nvPr/>
        </p:nvSpPr>
        <p:spPr>
          <a:xfrm>
            <a:off x="5127813" y="13742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9" name="Rectangle 8"/>
          <p:cNvSpPr/>
          <p:nvPr/>
        </p:nvSpPr>
        <p:spPr>
          <a:xfrm>
            <a:off x="5280213" y="15266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32613" y="16790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85013" y="18314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19482" y="1992827"/>
            <a:ext cx="2752167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Replica #500 of data set #0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38200" y="3922900"/>
            <a:ext cx="2142564" cy="1339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set #1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78826" y="4018851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77438" y="42698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29838" y="44222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82238" y="45746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34638" y="47270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94330" y="5291838"/>
            <a:ext cx="1595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096000" y="4960144"/>
            <a:ext cx="2752167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Replica #500 of data set #1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10C7C408-0F89-4D34-8E22-17EBCB2CA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996" y="46155"/>
            <a:ext cx="3200338" cy="22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>
            <a:extLst>
              <a:ext uri="{FF2B5EF4-FFF2-40B4-BE49-F238E27FC236}">
                <a16:creationId xmlns:a16="http://schemas.microsoft.com/office/drawing/2014/main" id="{A0154CA3-3AA0-4720-B74B-768FD0161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691" y="2337883"/>
            <a:ext cx="3181643" cy="22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>
            <a:extLst>
              <a:ext uri="{FF2B5EF4-FFF2-40B4-BE49-F238E27FC236}">
                <a16:creationId xmlns:a16="http://schemas.microsoft.com/office/drawing/2014/main" id="{8732A3ED-CA66-4A66-8357-EC9F97905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014" y="4592591"/>
            <a:ext cx="3068320" cy="216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Arrow Connector 31"/>
          <p:cNvCxnSpPr/>
          <p:nvPr/>
        </p:nvCxnSpPr>
        <p:spPr>
          <a:xfrm>
            <a:off x="3290048" y="2299193"/>
            <a:ext cx="14702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290048" y="4713361"/>
            <a:ext cx="14702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74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4E3E3-087C-C1D9-4A09-E793FB939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Process for LMI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2BB97-DD2F-0774-E7ED-B2F2DA25A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6483"/>
            <a:ext cx="11026698" cy="50463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In the training process, we need to ensure to feed all ‘data sets’</a:t>
            </a:r>
            <a:br>
              <a:rPr lang="en-US" dirty="0"/>
            </a:br>
            <a:r>
              <a:rPr lang="en-US" dirty="0"/>
              <a:t>that cover a sparce kinematic range.</a:t>
            </a:r>
            <a:br>
              <a:rPr lang="en-US" dirty="0"/>
            </a:br>
            <a:r>
              <a:rPr lang="en-US" dirty="0">
                <a:highlight>
                  <a:srgbClr val="FFFF00"/>
                </a:highlight>
              </a:rPr>
              <a:t>Note: If you use only one set of kinematics, then it is called the ‘Local Fit’</a:t>
            </a:r>
          </a:p>
          <a:p>
            <a:r>
              <a:rPr lang="en-US" dirty="0"/>
              <a:t> Each data set file contains uncertainty column for ‘F’ (total cross-section)</a:t>
            </a:r>
          </a:p>
          <a:p>
            <a:r>
              <a:rPr lang="en-US" dirty="0"/>
              <a:t> Generating replicas = sampling the ‘F’ value in each row within its</a:t>
            </a:r>
            <a:br>
              <a:rPr lang="en-US" dirty="0"/>
            </a:br>
            <a:r>
              <a:rPr lang="en-US" dirty="0"/>
              <a:t> uncertainty range. Therefore, you can generate a replica set by dynamically </a:t>
            </a:r>
            <a:r>
              <a:rPr lang="en-US" dirty="0" err="1"/>
              <a:t>samply</a:t>
            </a:r>
            <a:r>
              <a:rPr lang="en-US" dirty="0"/>
              <a:t> ‘F’ within ‘</a:t>
            </a:r>
            <a:r>
              <a:rPr lang="en-US" dirty="0" err="1"/>
              <a:t>sigmaF</a:t>
            </a:r>
            <a:r>
              <a:rPr lang="en-US" dirty="0"/>
              <a:t>’.</a:t>
            </a:r>
          </a:p>
          <a:p>
            <a:r>
              <a:rPr lang="en-US" dirty="0"/>
              <a:t> Each ‘replica’ can be treated as a ‘job’ and each training of a replica</a:t>
            </a:r>
            <a:br>
              <a:rPr lang="en-US" dirty="0"/>
            </a:br>
            <a:r>
              <a:rPr lang="en-US" dirty="0"/>
              <a:t> will provide a trained DNN model with evaluated training loss and validation loss. Save those replica DNN models.</a:t>
            </a:r>
          </a:p>
          <a:p>
            <a:r>
              <a:rPr lang="en-US" dirty="0"/>
              <a:t> Once you have multiple replica DNN-models, then you can evaluate the statistical uncertainty from the replicas which propagated the uncertainty to the CFFs from ‘</a:t>
            </a:r>
            <a:r>
              <a:rPr lang="en-US" dirty="0" err="1"/>
              <a:t>sigmaF</a:t>
            </a:r>
            <a:r>
              <a:rPr lang="en-US" dirty="0"/>
              <a:t>’.</a:t>
            </a:r>
          </a:p>
        </p:txBody>
      </p:sp>
    </p:spTree>
    <p:extLst>
      <p:ext uri="{BB962C8B-B14F-4D97-AF65-F5344CB8AC3E}">
        <p14:creationId xmlns:p14="http://schemas.microsoft.com/office/powerpoint/2010/main" val="3492272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31824" cy="1149910"/>
          </a:xfrm>
        </p:spPr>
        <p:txBody>
          <a:bodyPr/>
          <a:lstStyle/>
          <a:p>
            <a:r>
              <a:rPr lang="en-US" dirty="0"/>
              <a:t>Accuracy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4A1C8F-655E-E224-7C60-00C1C876B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996" y="46155"/>
            <a:ext cx="3200338" cy="22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BCCF79-748F-2DCB-E2D4-3099E2038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691" y="2337883"/>
            <a:ext cx="3181643" cy="22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7D61F51-1D2F-74D4-EA4F-CBF189861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014" y="4592591"/>
            <a:ext cx="3068320" cy="216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227570-0F42-2830-C1F3-8B63A3DC35CA}"/>
              </a:ext>
            </a:extLst>
          </p:cNvPr>
          <p:cNvSpPr txBox="1"/>
          <p:nvPr/>
        </p:nvSpPr>
        <p:spPr>
          <a:xfrm>
            <a:off x="838200" y="1806498"/>
            <a:ext cx="6104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Definition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How far away the mean of the replicas from the “truth” value 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053EA9-59D5-D02B-75A7-5D8D7C79AAD8}"/>
              </a:ext>
            </a:extLst>
          </p:cNvPr>
          <p:cNvSpPr txBox="1"/>
          <p:nvPr/>
        </p:nvSpPr>
        <p:spPr>
          <a:xfrm>
            <a:off x="838200" y="3758841"/>
            <a:ext cx="7720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 is a “quantity” that you can use to evaluate the “improvement” of your</a:t>
            </a:r>
            <a:br>
              <a:rPr lang="en-US" dirty="0"/>
            </a:br>
            <a:r>
              <a:rPr lang="en-US" dirty="0"/>
              <a:t>architecture  (or the configuration of </a:t>
            </a:r>
            <a:r>
              <a:rPr lang="en-US" dirty="0" err="1"/>
              <a:t>hyperparamters</a:t>
            </a:r>
            <a:r>
              <a:rPr lang="en-US" dirty="0"/>
              <a:t> that you ran with)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7DFDDB-687A-CC06-A23B-E683D244E580}"/>
              </a:ext>
            </a:extLst>
          </p:cNvPr>
          <p:cNvSpPr txBox="1"/>
          <p:nvPr/>
        </p:nvSpPr>
        <p:spPr>
          <a:xfrm>
            <a:off x="838200" y="5026309"/>
            <a:ext cx="609971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You can calculate the “Accuracy” of each CFF for a given set (kinematic-set)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You can be creative to develop a code to compare Accuracy of CFFs between kinematic sets, within the kinematics (with respect to angle), etc.  Think… and propose you ideas..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A27EC91-A542-122E-4865-46E0080F35C7}"/>
                  </a:ext>
                </a:extLst>
              </p:cNvPr>
              <p:cNvSpPr txBox="1"/>
              <p:nvPr/>
            </p:nvSpPr>
            <p:spPr>
              <a:xfrm>
                <a:off x="1286181" y="2744291"/>
                <a:ext cx="4234236" cy="531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𝐴𝑐𝑐𝑢𝑟𝑎𝑐𝑦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𝑇𝑟𝑢𝑒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𝑀𝑒𝑎𝑛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 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𝑇𝑟𝑢𝑒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100%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A27EC91-A542-122E-4865-46E0080F35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6181" y="2744291"/>
                <a:ext cx="4234236" cy="531877"/>
              </a:xfrm>
              <a:prstGeom prst="rect">
                <a:avLst/>
              </a:prstGeom>
              <a:blipFill>
                <a:blip r:embed="rId5"/>
                <a:stretch>
                  <a:fillRect l="-1497" t="-9524" r="-898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8440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EE048-F47D-2A11-D128-37B19C6DB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861D86-1728-898D-6A68-A9C55A2EF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996" y="46155"/>
            <a:ext cx="3200338" cy="22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97F4E5-C6A4-6957-CE8A-0B851B5EF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691" y="2337883"/>
            <a:ext cx="3181643" cy="22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1543702-AA74-DAA3-7413-E98848583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014" y="4592591"/>
            <a:ext cx="3068320" cy="216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3DBBDE-37D8-657F-EA49-1F46F1B6BE0C}"/>
              </a:ext>
            </a:extLst>
          </p:cNvPr>
          <p:cNvSpPr txBox="1"/>
          <p:nvPr/>
        </p:nvSpPr>
        <p:spPr>
          <a:xfrm>
            <a:off x="316666" y="1806498"/>
            <a:ext cx="7911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Definition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How precise the extracted CFF is (standard deviation of the CFFs from all replicas)?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40EEB1-6967-3212-FE8B-DF8701BEBECF}"/>
                  </a:ext>
                </a:extLst>
              </p:cNvPr>
              <p:cNvSpPr txBox="1"/>
              <p:nvPr/>
            </p:nvSpPr>
            <p:spPr>
              <a:xfrm>
                <a:off x="951644" y="2802647"/>
                <a:ext cx="5531130" cy="7884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𝑃𝑟𝑒𝑐𝑖𝑠𝑖𝑜𝑛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𝑟𝑒𝑝𝑙𝑖𝑐𝑎𝑠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𝑟𝑒𝑝𝑙𝑖𝑐𝑎</m:t>
                          </m:r>
                        </m:sup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𝑅𝑒𝑝𝑙𝑖𝑐𝑎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 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𝑀𝑒𝑎𝑛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40EEB1-6967-3212-FE8B-DF8701BEBE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644" y="2802647"/>
                <a:ext cx="5531130" cy="788486"/>
              </a:xfrm>
              <a:prstGeom prst="rect">
                <a:avLst/>
              </a:prstGeom>
              <a:blipFill>
                <a:blip r:embed="rId5"/>
                <a:stretch>
                  <a:fillRect l="-458" t="-109524" b="-169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CC1F60A-2233-1CDD-99FC-000F19C1FD20}"/>
              </a:ext>
            </a:extLst>
          </p:cNvPr>
          <p:cNvSpPr txBox="1"/>
          <p:nvPr/>
        </p:nvSpPr>
        <p:spPr>
          <a:xfrm>
            <a:off x="412205" y="4082006"/>
            <a:ext cx="8129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Precision is a “quantity” that you can use to evaluate the “improvement” in terms of </a:t>
            </a:r>
            <a:br>
              <a:rPr lang="en-US" dirty="0"/>
            </a:br>
            <a:r>
              <a:rPr lang="en-US" dirty="0"/>
              <a:t>the statistical uncertainty of your architecture </a:t>
            </a:r>
            <a:br>
              <a:rPr lang="en-US" dirty="0"/>
            </a:br>
            <a:r>
              <a:rPr lang="en-US" dirty="0"/>
              <a:t>(or the configuration of </a:t>
            </a:r>
            <a:r>
              <a:rPr lang="en-US" dirty="0" err="1"/>
              <a:t>hyperparamters</a:t>
            </a:r>
            <a:r>
              <a:rPr lang="en-US" dirty="0"/>
              <a:t> that you ran with) </a:t>
            </a:r>
          </a:p>
        </p:txBody>
      </p:sp>
    </p:spTree>
    <p:extLst>
      <p:ext uri="{BB962C8B-B14F-4D97-AF65-F5344CB8AC3E}">
        <p14:creationId xmlns:p14="http://schemas.microsoft.com/office/powerpoint/2010/main" val="787946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4471</TotalTime>
  <Words>1030</Words>
  <Application>Microsoft Macintosh PowerPoint</Application>
  <PresentationFormat>Widescreen</PresentationFormat>
  <Paragraphs>92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Apple Chancery</vt:lpstr>
      <vt:lpstr>Arial</vt:lpstr>
      <vt:lpstr>Calibri</vt:lpstr>
      <vt:lpstr>Calibri Light</vt:lpstr>
      <vt:lpstr>Cambria Math</vt:lpstr>
      <vt:lpstr>Wingdings</vt:lpstr>
      <vt:lpstr>Office Theme</vt:lpstr>
      <vt:lpstr>A brief Introduction</vt:lpstr>
      <vt:lpstr>Introduction (Some Basics for ANN ML fitting)</vt:lpstr>
      <vt:lpstr>Local multivariate Inference (LMI) Method</vt:lpstr>
      <vt:lpstr>Data file structure (generic)</vt:lpstr>
      <vt:lpstr>Generate Pseudo-data</vt:lpstr>
      <vt:lpstr>Generate replicas for the statistical uncertainty</vt:lpstr>
      <vt:lpstr>Training Process for LMI method</vt:lpstr>
      <vt:lpstr>Accuracy</vt:lpstr>
      <vt:lpstr>Precision</vt:lpstr>
      <vt:lpstr>Some resources</vt:lpstr>
      <vt:lpstr>Plan (10/23/2023)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Ishara Fernando</dc:creator>
  <cp:lastModifiedBy>Ishara Fernando</cp:lastModifiedBy>
  <cp:revision>96</cp:revision>
  <dcterms:created xsi:type="dcterms:W3CDTF">2023-09-04T18:45:10Z</dcterms:created>
  <dcterms:modified xsi:type="dcterms:W3CDTF">2023-10-24T00:26:52Z</dcterms:modified>
</cp:coreProperties>
</file>