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305" r:id="rId3"/>
    <p:sldId id="314" r:id="rId4"/>
    <p:sldId id="315" r:id="rId5"/>
    <p:sldId id="316" r:id="rId6"/>
    <p:sldId id="317" r:id="rId7"/>
    <p:sldId id="318" r:id="rId8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447" autoAdjust="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0:35.02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2:58.911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3:06.14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3:09.564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24575,'5'0'0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9:53.459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1:56.746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2:43.477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2:46.164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2:49.114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2:50.410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1:57.741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1:58.924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4T04:52:51.664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 1 24575,'5'0'0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BAD5B-2CFA-3853-375C-02B058615D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E31EF8-93D0-4DB8-9E0D-CA149D58A8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7A534-137A-30CC-3971-4C37027D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71DCB-0A38-5B67-EE01-47DC40778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A2438-8D93-C73B-78C2-247CB2C7E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917440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B1B03-BE61-83C1-4023-09DB6B053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B1A0D7-302A-D1FC-9D1A-212E64ED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C6D87-2E32-1C32-4078-D923E1E75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ACC80-5B1D-D7D8-FF13-6DC4ADBE9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E9425-2EFD-A928-CD6B-52CD3CE10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633638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929CB2-731C-28B7-14C7-573715C88C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076A12-1051-F1CB-BFEB-6CA2F9E3F6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E3745-9061-6D59-A424-BC784880A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5F99B-57CB-9704-B241-0C9A5DC75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BA11E-A46E-717B-8D36-69ED48452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44403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1079E-7390-C763-F063-026609DD8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9D95E-7A7F-7367-A029-2914CE5C1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BC463-24D7-F7DC-F4B6-E1F87E83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11E42-CA18-D08D-39D2-18330DFC8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8ED52-AD58-CC76-BD04-9D5D711CE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64596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38928-D6B0-7F47-7BAD-B9B1482A0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B20D5-655D-7535-304E-718475B73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7568-C099-5674-2E61-455CC8364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1B864-4A8F-70A0-180A-D56888345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4893C-8AEC-9605-C2E2-0C2195954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561606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D05FE-3EC8-4802-9DD8-5EE8A987D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C6B05-F421-360D-21D7-028EF086C1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A5DEA1-793B-1E4F-79B1-DD65C6EC5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0BFBB-9FAB-9BEE-B82A-B2C7277E0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B07D66-2BC2-F3C6-F149-616D05EC6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4638DA-44D0-915E-FB37-1AB11E13D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514343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D30DB-FA95-078A-A747-29AA46F21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86F41-A72F-4923-56EB-A5DC2D9DC3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A332EF-0604-8178-9AE5-2D6ECCF225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FD0878-B2EB-80BC-2C1E-0F05DD0D2D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124D99-5289-41DF-2DF6-D0112762AE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6031A0-DED5-F45C-66AF-192D4479E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0C5228-9356-4E9F-C03C-2FED363D0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FF9582-F43B-29F6-2D2C-B55F51209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66565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D548D-3B72-6F43-F4A5-814250C74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0C6FDF-DD27-55D5-82A2-C9A806B5A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1AFF6-EFC9-6327-F949-8D5B29910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E050C1-10E4-9DB8-C8ED-B444BD70F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83010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D4F1F0-1664-178F-6EC8-662F1DBC0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1BE494-62AE-179C-9DE5-4B03BA34F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293429-E81E-F861-CB9A-089D70BF3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22397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91DA4-A123-6ED5-F356-ED36CEDDE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18414-CA34-76B3-EA52-65A7676D6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4D21CF-1361-E6CC-CCEA-7A795F10F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9F58D4-DE9D-54AB-E9C4-96319CC23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614779-C563-8E70-5025-4BB6B8CEB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AE57F-9B0C-AFC6-1943-DC148E528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07785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D1FB9-B62B-42F1-EAA2-28DE27C32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CC2E5D-38A1-33B8-18E1-4459DAA22A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71D4A-712E-CB91-CBE5-3A94D9AA4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E92A36-96C8-EC04-3A0E-CEBF0CB44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5C9BC-63AE-B3E7-89AA-324E11C83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22E3E-C0F6-8D7F-CBAA-C3FFD7B0E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71957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CA7D18-C20B-8D84-4662-694CF9DA7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43D43-C376-AEFF-52B9-089C9AD56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37507-3F79-B292-2826-F42B1989F1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1F97D-5CF2-4C4C-916A-D8D6B81182F0}" type="datetimeFigureOut">
              <a:rPr lang="en-PK" smtClean="0"/>
              <a:t>17/04/2023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553A8-E64F-F526-FC65-52F4B7D05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43D21-D1C2-E5DB-386F-C9F2E26B3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3ABF3-156D-4CA1-9137-B78CAAB967A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36061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.xml"/><Relationship Id="rId18" Type="http://schemas.openxmlformats.org/officeDocument/2006/relationships/customXml" Target="../ink/ink8.xml"/><Relationship Id="rId34" Type="http://schemas.openxmlformats.org/officeDocument/2006/relationships/customXml" Target="../ink/ink13.xml"/><Relationship Id="rId12" Type="http://schemas.openxmlformats.org/officeDocument/2006/relationships/customXml" Target="../ink/ink2.xml"/><Relationship Id="rId17" Type="http://schemas.openxmlformats.org/officeDocument/2006/relationships/customXml" Target="../ink/ink7.xml"/><Relationship Id="rId33" Type="http://schemas.openxmlformats.org/officeDocument/2006/relationships/image" Target="NULL"/><Relationship Id="rId2" Type="http://schemas.openxmlformats.org/officeDocument/2006/relationships/customXml" Target="../ink/ink1.xml"/><Relationship Id="rId16" Type="http://schemas.openxmlformats.org/officeDocument/2006/relationships/customXml" Target="../ink/ink6.xml"/><Relationship Id="rId29" Type="http://schemas.openxmlformats.org/officeDocument/2006/relationships/image" Target="NULL"/><Relationship Id="rId1" Type="http://schemas.openxmlformats.org/officeDocument/2006/relationships/slideLayout" Target="../slideLayouts/slideLayout7.xml"/><Relationship Id="rId11" Type="http://schemas.openxmlformats.org/officeDocument/2006/relationships/image" Target="NULL"/><Relationship Id="rId32" Type="http://schemas.openxmlformats.org/officeDocument/2006/relationships/customXml" Target="../ink/ink12.xml"/><Relationship Id="rId37" Type="http://schemas.openxmlformats.org/officeDocument/2006/relationships/image" Target="../media/image2.png"/><Relationship Id="rId15" Type="http://schemas.openxmlformats.org/officeDocument/2006/relationships/customXml" Target="../ink/ink5.xml"/><Relationship Id="rId36" Type="http://schemas.openxmlformats.org/officeDocument/2006/relationships/image" Target="../media/image1.jpg"/><Relationship Id="rId19" Type="http://schemas.openxmlformats.org/officeDocument/2006/relationships/customXml" Target="../ink/ink9.xml"/><Relationship Id="rId31" Type="http://schemas.openxmlformats.org/officeDocument/2006/relationships/customXml" Target="../ink/ink11.xml"/><Relationship Id="rId14" Type="http://schemas.openxmlformats.org/officeDocument/2006/relationships/customXml" Target="../ink/ink4.xml"/><Relationship Id="rId30" Type="http://schemas.openxmlformats.org/officeDocument/2006/relationships/customXml" Target="../ink/ink10.xml"/><Relationship Id="rId35" Type="http://schemas.openxmlformats.org/officeDocument/2006/relationships/hyperlink" Target="https://tripplite.eaton.com/smartpro-120v-2.2kva-1.7kw-line-interactive-ups-tower-extended-run-3-db9-ports~SMART2200NE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23B6EEE-836D-3BED-C6F7-3DB0E2D54DFC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719666"/>
          <a:ext cx="6862509" cy="330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2349">
                  <a:extLst>
                    <a:ext uri="{9D8B030D-6E8A-4147-A177-3AD203B41FA5}">
                      <a16:colId xmlns:a16="http://schemas.microsoft.com/office/drawing/2014/main" val="2521216958"/>
                    </a:ext>
                  </a:extLst>
                </a:gridCol>
                <a:gridCol w="1696720">
                  <a:extLst>
                    <a:ext uri="{9D8B030D-6E8A-4147-A177-3AD203B41FA5}">
                      <a16:colId xmlns:a16="http://schemas.microsoft.com/office/drawing/2014/main" val="2903512014"/>
                    </a:ext>
                  </a:extLst>
                </a:gridCol>
                <a:gridCol w="1696720">
                  <a:extLst>
                    <a:ext uri="{9D8B030D-6E8A-4147-A177-3AD203B41FA5}">
                      <a16:colId xmlns:a16="http://schemas.microsoft.com/office/drawing/2014/main" val="374755370"/>
                    </a:ext>
                  </a:extLst>
                </a:gridCol>
                <a:gridCol w="1696720">
                  <a:extLst>
                    <a:ext uri="{9D8B030D-6E8A-4147-A177-3AD203B41FA5}">
                      <a16:colId xmlns:a16="http://schemas.microsoft.com/office/drawing/2014/main" val="4203262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Instrument </a:t>
                      </a:r>
                      <a:endParaRPr lang="en-PK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Note </a:t>
                      </a:r>
                      <a:endParaRPr lang="en-PK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Power (Watt)</a:t>
                      </a:r>
                      <a:endParaRPr lang="en-PK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Current (Amp)</a:t>
                      </a:r>
                      <a:endParaRPr lang="en-PK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123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Pfeiffer DCU 600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Turbo Pump Controller 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590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3.8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707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Pfeiffer TPG 361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Pressure-sensor readout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0.38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342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Pfeiffer ACP 15 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IVC turbo Backing pump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550 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4.58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795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Fan (2 fans)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IVC turbo pump Air cooling fan 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0.36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78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HiCube</a:t>
                      </a:r>
                      <a:r>
                        <a:rPr lang="en-US" dirty="0"/>
                        <a:t> 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Back-up for IVC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270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2.25 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4873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D2FF4A3-7D30-726F-89C7-1ADE15275371}"/>
              </a:ext>
            </a:extLst>
          </p:cNvPr>
          <p:cNvGraphicFramePr>
            <a:graphicFrameLocks noGrp="1"/>
          </p:cNvGraphicFramePr>
          <p:nvPr/>
        </p:nvGraphicFramePr>
        <p:xfrm>
          <a:off x="8894509" y="1066800"/>
          <a:ext cx="2214880" cy="1320800"/>
        </p:xfrm>
        <a:graphic>
          <a:graphicData uri="http://schemas.openxmlformats.org/drawingml/2006/table">
            <a:tbl>
              <a:tblPr/>
              <a:tblGrid>
                <a:gridCol w="2214880">
                  <a:extLst>
                    <a:ext uri="{9D8B030D-6E8A-4147-A177-3AD203B41FA5}">
                      <a16:colId xmlns:a16="http://schemas.microsoft.com/office/drawing/2014/main" val="2560191515"/>
                    </a:ext>
                  </a:extLst>
                </a:gridCol>
              </a:tblGrid>
              <a:tr h="1320800">
                <a:tc>
                  <a:txBody>
                    <a:bodyPr/>
                    <a:lstStyle/>
                    <a:p>
                      <a:r>
                        <a:rPr lang="en-US" dirty="0"/>
                        <a:t>UPS 2:</a:t>
                      </a:r>
                    </a:p>
                    <a:p>
                      <a:r>
                        <a:rPr lang="en-US" dirty="0"/>
                        <a:t>Power=635 Watts</a:t>
                      </a:r>
                    </a:p>
                    <a:p>
                      <a:r>
                        <a:rPr lang="en-US" dirty="0"/>
                        <a:t>Current=4.18 Amps</a:t>
                      </a:r>
                      <a:endParaRPr lang="en-PK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47399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7CA8157-63BD-6220-4854-7EFD84CFAC49}"/>
              </a:ext>
            </a:extLst>
          </p:cNvPr>
          <p:cNvGraphicFramePr>
            <a:graphicFrameLocks noGrp="1"/>
          </p:cNvGraphicFramePr>
          <p:nvPr/>
        </p:nvGraphicFramePr>
        <p:xfrm>
          <a:off x="8890000" y="2387600"/>
          <a:ext cx="2214880" cy="1615440"/>
        </p:xfrm>
        <a:graphic>
          <a:graphicData uri="http://schemas.openxmlformats.org/drawingml/2006/table">
            <a:tbl>
              <a:tblPr/>
              <a:tblGrid>
                <a:gridCol w="2214880">
                  <a:extLst>
                    <a:ext uri="{9D8B030D-6E8A-4147-A177-3AD203B41FA5}">
                      <a16:colId xmlns:a16="http://schemas.microsoft.com/office/drawing/2014/main" val="2560191515"/>
                    </a:ext>
                  </a:extLst>
                </a:gridCol>
              </a:tblGrid>
              <a:tr h="1615440">
                <a:tc>
                  <a:txBody>
                    <a:bodyPr/>
                    <a:lstStyle/>
                    <a:p>
                      <a:r>
                        <a:rPr lang="en-US" dirty="0"/>
                        <a:t>UPS 1:</a:t>
                      </a:r>
                    </a:p>
                    <a:p>
                      <a:r>
                        <a:rPr lang="en-US" dirty="0"/>
                        <a:t>Power=840 Watts</a:t>
                      </a:r>
                    </a:p>
                    <a:p>
                      <a:r>
                        <a:rPr lang="en-US" dirty="0"/>
                        <a:t>Current=7.19 Amps</a:t>
                      </a:r>
                      <a:endParaRPr lang="en-PK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47399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CA17B7C-E7FC-EF3F-0558-4A8877B7AF23}"/>
              </a:ext>
            </a:extLst>
          </p:cNvPr>
          <p:cNvGraphicFramePr>
            <a:graphicFrameLocks noGrp="1"/>
          </p:cNvGraphicFramePr>
          <p:nvPr/>
        </p:nvGraphicFramePr>
        <p:xfrm>
          <a:off x="2011680" y="4033520"/>
          <a:ext cx="4968240" cy="640080"/>
        </p:xfrm>
        <a:graphic>
          <a:graphicData uri="http://schemas.openxmlformats.org/drawingml/2006/table">
            <a:tbl>
              <a:tblPr/>
              <a:tblGrid>
                <a:gridCol w="4968240">
                  <a:extLst>
                    <a:ext uri="{9D8B030D-6E8A-4147-A177-3AD203B41FA5}">
                      <a16:colId xmlns:a16="http://schemas.microsoft.com/office/drawing/2014/main" val="2560191515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r>
                        <a:rPr lang="en-US" dirty="0"/>
                        <a:t>Total Power=1475 Watts</a:t>
                      </a:r>
                    </a:p>
                    <a:p>
                      <a:pPr rtl="0"/>
                      <a:r>
                        <a:rPr lang="en-US" dirty="0"/>
                        <a:t>Total Current=11.37 Amps</a:t>
                      </a:r>
                      <a:endParaRPr lang="en-PK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47399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FF65759-ABE0-4931-EA60-99F954854A52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Power distribution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7069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2492F9D6-1DA7-1FE9-7EA3-02DB8CE7B1EB}"/>
                  </a:ext>
                </a:extLst>
              </p14:cNvPr>
              <p14:cNvContentPartPr/>
              <p14:nvPr/>
            </p14:nvContentPartPr>
            <p14:xfrm>
              <a:off x="13035360" y="6065240"/>
              <a:ext cx="360" cy="360"/>
            </p14:xfrm>
          </p:contentPart>
        </mc:Choice>
        <mc:Fallback xmlns=""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2492F9D6-1DA7-1FE9-7EA3-02DB8CE7B1E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3026360" y="605624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8C5A0768-157C-A51D-076E-6992CCD1A0F5}"/>
                  </a:ext>
                </a:extLst>
              </p14:cNvPr>
              <p14:cNvContentPartPr/>
              <p14:nvPr/>
            </p14:nvContentPartPr>
            <p14:xfrm>
              <a:off x="13675080" y="4460000"/>
              <a:ext cx="360" cy="3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8C5A0768-157C-A51D-076E-6992CCD1A0F5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3666440" y="445100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0CCD398F-5C48-5833-BDD7-FFE72F75B040}"/>
                  </a:ext>
                </a:extLst>
              </p14:cNvPr>
              <p14:cNvContentPartPr/>
              <p14:nvPr/>
            </p14:nvContentPartPr>
            <p14:xfrm>
              <a:off x="12893160" y="5019080"/>
              <a:ext cx="360" cy="36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0CCD398F-5C48-5833-BDD7-FFE72F75B04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884160" y="501044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F28331AD-EC5B-68A9-677E-9E3411E1EE5B}"/>
                  </a:ext>
                </a:extLst>
              </p14:cNvPr>
              <p14:cNvContentPartPr/>
              <p14:nvPr/>
            </p14:nvContentPartPr>
            <p14:xfrm>
              <a:off x="12730440" y="5770760"/>
              <a:ext cx="360" cy="3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F28331AD-EC5B-68A9-677E-9E3411E1EE5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721800" y="576212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41E6B338-9878-2A31-D3C7-6EE0B0F2B499}"/>
                  </a:ext>
                </a:extLst>
              </p14:cNvPr>
              <p14:cNvContentPartPr/>
              <p14:nvPr/>
            </p14:nvContentPartPr>
            <p14:xfrm>
              <a:off x="12750600" y="4175240"/>
              <a:ext cx="360" cy="36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41E6B338-9878-2A31-D3C7-6EE0B0F2B49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741960" y="416660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75F73388-4D58-5B5F-8F8B-C74FBDBFF11A}"/>
                  </a:ext>
                </a:extLst>
              </p14:cNvPr>
              <p14:cNvContentPartPr/>
              <p14:nvPr/>
            </p14:nvContentPartPr>
            <p14:xfrm>
              <a:off x="13116360" y="3027200"/>
              <a:ext cx="360" cy="3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75F73388-4D58-5B5F-8F8B-C74FBDBFF11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3107720" y="301856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48" name="Group 47">
            <a:extLst>
              <a:ext uri="{FF2B5EF4-FFF2-40B4-BE49-F238E27FC236}">
                <a16:creationId xmlns:a16="http://schemas.microsoft.com/office/drawing/2014/main" id="{21E46745-09F8-9B58-43C1-4D2562330ACE}"/>
              </a:ext>
            </a:extLst>
          </p:cNvPr>
          <p:cNvGrpSpPr/>
          <p:nvPr/>
        </p:nvGrpSpPr>
        <p:grpSpPr>
          <a:xfrm>
            <a:off x="12983880" y="3210440"/>
            <a:ext cx="30960" cy="40680"/>
            <a:chOff x="12983880" y="3210440"/>
            <a:chExt cx="30960" cy="40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9439E242-4051-A1C3-0760-8C8E5ADC3E94}"/>
                    </a:ext>
                  </a:extLst>
                </p14:cNvPr>
                <p14:cNvContentPartPr/>
                <p14:nvPr/>
              </p14:nvContentPartPr>
              <p14:xfrm>
                <a:off x="13014480" y="3250760"/>
                <a:ext cx="360" cy="36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9439E242-4051-A1C3-0760-8C8E5ADC3E94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3005840" y="32421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5C2431E4-F70B-EF5F-26F8-A0505A830C3E}"/>
                    </a:ext>
                  </a:extLst>
                </p14:cNvPr>
                <p14:cNvContentPartPr/>
                <p14:nvPr/>
              </p14:nvContentPartPr>
              <p14:xfrm>
                <a:off x="13014480" y="3250760"/>
                <a:ext cx="360" cy="36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5C2431E4-F70B-EF5F-26F8-A0505A830C3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3005840" y="3242120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D0204D0F-BEE1-3F90-FCD2-A352D79D7787}"/>
                    </a:ext>
                  </a:extLst>
                </p14:cNvPr>
                <p14:cNvContentPartPr/>
                <p14:nvPr/>
              </p14:nvContentPartPr>
              <p14:xfrm>
                <a:off x="12983880" y="3210440"/>
                <a:ext cx="2160" cy="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D0204D0F-BEE1-3F90-FCD2-A352D79D7787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2975240" y="3201800"/>
                  <a:ext cx="198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57D8745C-E6CE-8B53-5C47-4D9087C09D06}"/>
                  </a:ext>
                </a:extLst>
              </p14:cNvPr>
              <p14:cNvContentPartPr/>
              <p14:nvPr/>
            </p14:nvContentPartPr>
            <p14:xfrm>
              <a:off x="13187280" y="2956640"/>
              <a:ext cx="360" cy="360"/>
            </p14:xfrm>
          </p:contentPart>
        </mc:Choice>
        <mc:Fallback xmlns=""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57D8745C-E6CE-8B53-5C47-4D9087C09D0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3178640" y="294764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4BD93E8D-06D4-41A2-7CF5-294490D23AAC}"/>
                  </a:ext>
                </a:extLst>
              </p14:cNvPr>
              <p14:cNvContentPartPr/>
              <p14:nvPr/>
            </p14:nvContentPartPr>
            <p14:xfrm>
              <a:off x="13177560" y="3677720"/>
              <a:ext cx="360" cy="36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4BD93E8D-06D4-41A2-7CF5-294490D23AA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3168560" y="366872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8E2C3F17-91F8-1257-689A-48B4869C3319}"/>
                  </a:ext>
                </a:extLst>
              </p14:cNvPr>
              <p14:cNvContentPartPr/>
              <p14:nvPr/>
            </p14:nvContentPartPr>
            <p14:xfrm>
              <a:off x="12933480" y="1513760"/>
              <a:ext cx="2160" cy="360"/>
            </p14:xfrm>
          </p:contentPart>
        </mc:Choice>
        <mc:Fallback xmlns=""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8E2C3F17-91F8-1257-689A-48B4869C3319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12924480" y="1504760"/>
                <a:ext cx="198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A4542B90-616F-18E8-9882-8BD59F8A3638}"/>
                  </a:ext>
                </a:extLst>
              </p14:cNvPr>
              <p14:cNvContentPartPr/>
              <p14:nvPr/>
            </p14:nvContentPartPr>
            <p14:xfrm>
              <a:off x="12344160" y="5902880"/>
              <a:ext cx="360" cy="360"/>
            </p14:xfrm>
          </p:contentPart>
        </mc:Choice>
        <mc:Fallback xmlns=""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A4542B90-616F-18E8-9882-8BD59F8A363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335160" y="589388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C6679E32-190C-F227-171E-0E72B595F401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Back-up Plan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70C5993-936A-5747-1078-4A763458CEB0}"/>
              </a:ext>
            </a:extLst>
          </p:cNvPr>
          <p:cNvSpPr txBox="1"/>
          <p:nvPr/>
        </p:nvSpPr>
        <p:spPr>
          <a:xfrm>
            <a:off x="462280" y="853440"/>
            <a:ext cx="112674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 (Body)"/>
              </a:rPr>
              <a:t>UPS: ($1106.09)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(Body)"/>
                <a:hlinkClick r:id="rId35"/>
              </a:rPr>
              <a:t>https://tripplite.eaton.com/smartpro-120v-2.2kva-1.7kw-line-interactive-ups-tower-extended-run-3-db9-ports~SMART2200NET</a:t>
            </a:r>
            <a:r>
              <a:rPr lang="en-US" dirty="0">
                <a:latin typeface="Calibri (Body)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475866"/>
                </a:solidFill>
                <a:latin typeface="Source Sans Pro" panose="020B0503030403020204" pitchFamily="34" charset="0"/>
              </a:rPr>
              <a:t>Input</a:t>
            </a:r>
            <a:endParaRPr lang="en-US" b="1" i="0" dirty="0">
              <a:solidFill>
                <a:srgbClr val="475866"/>
              </a:solidFill>
              <a:effectLst/>
              <a:latin typeface="Source Sans Pro" panose="020B0503030403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Nominal Input Voltage(s) Supported= 120V AC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Recommended Electrical Service=20A 120V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UPS Input Cord Length (ft.)= 8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75866"/>
                </a:solidFill>
                <a:latin typeface="Source Sans Pro" panose="020B0503030403020204" pitchFamily="34" charset="0"/>
              </a:rPr>
              <a:t> </a:t>
            </a: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Input Phase</a:t>
            </a:r>
            <a:r>
              <a:rPr lang="en-US" dirty="0">
                <a:solidFill>
                  <a:srgbClr val="475866"/>
                </a:solidFill>
                <a:latin typeface="Source Sans Pro" panose="020B0503030403020204" pitchFamily="34" charset="0"/>
              </a:rPr>
              <a:t>= Single-Phase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75866"/>
                </a:solidFill>
                <a:latin typeface="Source Sans Pro" panose="020B0503030403020204" pitchFamily="34" charset="0"/>
              </a:rPr>
              <a:t>UPS Input Connection type=5-15P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475866"/>
                </a:solidFill>
                <a:latin typeface="Source Sans Pro" panose="020B0503030403020204" pitchFamily="34" charset="0"/>
              </a:rPr>
              <a:t>Output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Output Capacity (Watts)</a:t>
            </a:r>
            <a:r>
              <a:rPr lang="en-US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= </a:t>
            </a:r>
            <a:r>
              <a:rPr lang="en-US" dirty="0">
                <a:solidFill>
                  <a:srgbClr val="475866"/>
                </a:solidFill>
                <a:latin typeface="Source Sans Pro" panose="020B0503030403020204" pitchFamily="34" charset="0"/>
              </a:rPr>
              <a:t>1700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Battery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Runtime Full Load (min.)</a:t>
            </a:r>
            <a:r>
              <a:rPr lang="en-US" dirty="0">
                <a:solidFill>
                  <a:srgbClr val="475866"/>
                </a:solidFill>
                <a:latin typeface="Source Sans Pro" panose="020B0503030403020204" pitchFamily="34" charset="0"/>
              </a:rPr>
              <a:t>= 11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Runtime Half Load (min.)= 27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Standard &amp; Compliance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Product Certifications</a:t>
            </a:r>
            <a:r>
              <a:rPr lang="en-US" dirty="0">
                <a:solidFill>
                  <a:srgbClr val="475866"/>
                </a:solidFill>
                <a:latin typeface="Source Sans Pro" panose="020B0503030403020204" pitchFamily="34" charset="0"/>
              </a:rPr>
              <a:t>= </a:t>
            </a:r>
            <a:r>
              <a:rPr lang="pt-BR" b="0" i="0" dirty="0">
                <a:solidFill>
                  <a:srgbClr val="334655"/>
                </a:solidFill>
                <a:effectLst/>
                <a:latin typeface="Source Sans Pro" panose="020B0503030403020204" pitchFamily="34" charset="0"/>
              </a:rPr>
              <a:t>CSA (Canada); NOM (Mexico); </a:t>
            </a:r>
            <a:r>
              <a:rPr lang="pt-BR" b="1" i="0" dirty="0">
                <a:solidFill>
                  <a:srgbClr val="334655"/>
                </a:solidFill>
                <a:effectLst/>
                <a:latin typeface="Source Sans Pro" panose="020B0503030403020204" pitchFamily="34" charset="0"/>
              </a:rPr>
              <a:t>UL 1778</a:t>
            </a:r>
            <a:endParaRPr lang="en-US" b="1" dirty="0">
              <a:solidFill>
                <a:srgbClr val="475866"/>
              </a:solidFill>
              <a:latin typeface="Source Sans Pro" panose="020B0503030403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Product Compliance= </a:t>
            </a:r>
            <a:r>
              <a:rPr lang="en-US" b="0" i="0" dirty="0">
                <a:solidFill>
                  <a:srgbClr val="334655"/>
                </a:solidFill>
                <a:effectLst/>
                <a:latin typeface="Source Sans Pro" panose="020B0503030403020204" pitchFamily="34" charset="0"/>
              </a:rPr>
              <a:t>RoHS; FCC Part 15 Class A (USA)</a:t>
            </a:r>
            <a:endParaRPr lang="en-US" dirty="0">
              <a:solidFill>
                <a:srgbClr val="475866"/>
              </a:solidFill>
              <a:latin typeface="Source Sans Pro" panose="020B0503030403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pt-BR" b="0" i="0" dirty="0">
                <a:solidFill>
                  <a:srgbClr val="454B4F"/>
                </a:solidFill>
                <a:effectLst/>
                <a:latin typeface="Source Sans Pro" panose="020B0503030403020204" pitchFamily="34" charset="0"/>
              </a:rPr>
              <a:t>NEMA 5-15P input, 6 NEMA 5-15R outlets</a:t>
            </a:r>
            <a:endParaRPr lang="en-US" b="0" i="0" dirty="0">
              <a:solidFill>
                <a:srgbClr val="454B4F"/>
              </a:solidFill>
              <a:effectLst/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54B4F"/>
                </a:solidFill>
                <a:latin typeface="Calibri (Body)"/>
              </a:rPr>
              <a:t>UPS 1 &amp; UPS 2 next to the low-noise power under the SCR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54B4F"/>
                </a:solidFill>
                <a:latin typeface="Calibri (Body)"/>
              </a:rPr>
              <a:t> </a:t>
            </a:r>
            <a:r>
              <a:rPr lang="en-US" dirty="0">
                <a:solidFill>
                  <a:srgbClr val="FF0000"/>
                </a:solidFill>
                <a:latin typeface="Calibri (Body)"/>
              </a:rPr>
              <a:t>We need two 20A power outlets</a:t>
            </a:r>
            <a:r>
              <a:rPr lang="en-US" dirty="0">
                <a:solidFill>
                  <a:srgbClr val="454B4F"/>
                </a:solidFill>
                <a:latin typeface="Calibri (Body)"/>
              </a:rPr>
              <a:t> </a:t>
            </a:r>
          </a:p>
        </p:txBody>
      </p:sp>
      <p:pic>
        <p:nvPicPr>
          <p:cNvPr id="4" name="Picture 3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F8CA7509-4451-F590-A509-3DE844E44BB2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960" y="1524578"/>
            <a:ext cx="3576320" cy="28129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54CC9E-33EF-5AC1-E145-2EFAFA0F06D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266" y="4566181"/>
            <a:ext cx="2430783" cy="187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45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B8E88E-9824-E622-972C-03EC5AB220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82" t="24182" r="7472" b="2766"/>
          <a:stretch/>
        </p:blipFill>
        <p:spPr>
          <a:xfrm>
            <a:off x="1706880" y="111760"/>
            <a:ext cx="9499599" cy="41452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DCCA31-0074-CBC5-BD7C-C0488EC80D1D}"/>
              </a:ext>
            </a:extLst>
          </p:cNvPr>
          <p:cNvSpPr txBox="1"/>
          <p:nvPr/>
        </p:nvSpPr>
        <p:spPr>
          <a:xfrm>
            <a:off x="1706879" y="4257040"/>
            <a:ext cx="94995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Internal Battery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Runtime Full Load (min.)</a:t>
            </a:r>
            <a:r>
              <a:rPr lang="en-US" dirty="0">
                <a:solidFill>
                  <a:srgbClr val="475866"/>
                </a:solidFill>
                <a:latin typeface="Source Sans Pro" panose="020B0503030403020204" pitchFamily="34" charset="0"/>
              </a:rPr>
              <a:t>= 11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75866"/>
                </a:solidFill>
                <a:effectLst/>
                <a:latin typeface="Source Sans Pro" panose="020B0503030403020204" pitchFamily="34" charset="0"/>
              </a:rPr>
              <a:t>Runtime Half Load (min.)= 27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475866"/>
                </a:solidFill>
                <a:latin typeface="Source Sans Pro" panose="020B0503030403020204" pitchFamily="34" charset="0"/>
              </a:rPr>
              <a:t>External Battery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75866"/>
                </a:solidFill>
                <a:latin typeface="Source Sans Pro" panose="020B0503030403020204" pitchFamily="34" charset="0"/>
              </a:rPr>
              <a:t>Even with one external battery (including the internal one), we can increase the run-time to 70 minutes.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75866"/>
                </a:solidFill>
                <a:latin typeface="Source Sans Pro" panose="020B0503030403020204" pitchFamily="34" charset="0"/>
              </a:rPr>
              <a:t>By increasing the external batteries (including the internal battery), we can increase the run-time as needed. (See Above table)</a:t>
            </a:r>
            <a:endParaRPr lang="en-US" i="0" dirty="0">
              <a:solidFill>
                <a:srgbClr val="475866"/>
              </a:solidFill>
              <a:effectLst/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584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3376FC-30CE-D947-6854-849F692B7F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254000"/>
            <a:ext cx="8676640" cy="48158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EFA046-7F7E-DABE-48F5-2D38518EDA31}"/>
              </a:ext>
            </a:extLst>
          </p:cNvPr>
          <p:cNvSpPr txBox="1"/>
          <p:nvPr/>
        </p:nvSpPr>
        <p:spPr>
          <a:xfrm>
            <a:off x="5659120" y="4175760"/>
            <a:ext cx="2306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Place for UPS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8E1E1C-7004-6B0C-B132-D97B73D7D654}"/>
              </a:ext>
            </a:extLst>
          </p:cNvPr>
          <p:cNvSpPr txBox="1"/>
          <p:nvPr/>
        </p:nvSpPr>
        <p:spPr>
          <a:xfrm>
            <a:off x="3241040" y="4546620"/>
            <a:ext cx="2306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  <a:highlight>
                  <a:srgbClr val="FFFF00"/>
                </a:highlight>
              </a:rPr>
              <a:t>Low-noise power supply</a:t>
            </a:r>
            <a:endParaRPr lang="en-PK" sz="1600" b="1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B13206-CD57-1644-FCFD-B9E6ADBA7259}"/>
              </a:ext>
            </a:extLst>
          </p:cNvPr>
          <p:cNvSpPr txBox="1"/>
          <p:nvPr/>
        </p:nvSpPr>
        <p:spPr>
          <a:xfrm>
            <a:off x="1320800" y="5354320"/>
            <a:ext cx="8676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can put two UPS near the low-noise power supply with racks like the power supply. </a:t>
            </a:r>
          </a:p>
        </p:txBody>
      </p:sp>
    </p:spTree>
    <p:extLst>
      <p:ext uri="{BB962C8B-B14F-4D97-AF65-F5344CB8AC3E}">
        <p14:creationId xmlns:p14="http://schemas.microsoft.com/office/powerpoint/2010/main" val="914575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39CE47-33C4-D0B5-3594-065EE3F21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880" y="284480"/>
            <a:ext cx="8910320" cy="56794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AB326C-7A6D-A61F-DBE6-A7B7A8646E8F}"/>
              </a:ext>
            </a:extLst>
          </p:cNvPr>
          <p:cNvSpPr txBox="1"/>
          <p:nvPr/>
        </p:nvSpPr>
        <p:spPr>
          <a:xfrm>
            <a:off x="2032001" y="2204720"/>
            <a:ext cx="2631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20A 3-Phase Used</a:t>
            </a:r>
          </a:p>
          <a:p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PP-NM4-6 (CIR 19/21/23)</a:t>
            </a:r>
            <a:endParaRPr lang="en-PK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177411-FB08-BDFE-0A72-DC80FA02AB94}"/>
              </a:ext>
            </a:extLst>
          </p:cNvPr>
          <p:cNvSpPr txBox="1"/>
          <p:nvPr/>
        </p:nvSpPr>
        <p:spPr>
          <a:xfrm>
            <a:off x="6837682" y="1877814"/>
            <a:ext cx="2712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20A 3-Phase Used for SCR</a:t>
            </a:r>
          </a:p>
          <a:p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PP-NM4-6 (CIR 13/15/17)</a:t>
            </a:r>
            <a:endParaRPr lang="en-PK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3088C4-A3A6-1D9B-53CB-B778C8A0EC17}"/>
              </a:ext>
            </a:extLst>
          </p:cNvPr>
          <p:cNvSpPr txBox="1"/>
          <p:nvPr/>
        </p:nvSpPr>
        <p:spPr>
          <a:xfrm>
            <a:off x="4663441" y="2198132"/>
            <a:ext cx="1910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20A 1-Phase Used Microwave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PP-NM4-6 (CIR 3/5)</a:t>
            </a:r>
            <a:endParaRPr lang="en-PK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15358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5796001E-B09B-B441-1004-D22F679647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5"/>
          <a:stretch/>
        </p:blipFill>
        <p:spPr>
          <a:xfrm rot="5400000">
            <a:off x="4554668" y="365760"/>
            <a:ext cx="5616250" cy="6126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C142FD-2396-49D0-ABB2-114A7FF116CE}"/>
              </a:ext>
            </a:extLst>
          </p:cNvPr>
          <p:cNvSpPr txBox="1"/>
          <p:nvPr/>
        </p:nvSpPr>
        <p:spPr>
          <a:xfrm>
            <a:off x="728581" y="1668568"/>
            <a:ext cx="35709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120V circuits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20A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These receptacles are not rated for more than 20A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PP-NM4-6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CIR 8 </a:t>
            </a:r>
            <a:endParaRPr lang="en-PK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A0BE7-17E1-29A1-99C0-826D3B098385}"/>
              </a:ext>
            </a:extLst>
          </p:cNvPr>
          <p:cNvSpPr txBox="1"/>
          <p:nvPr/>
        </p:nvSpPr>
        <p:spPr>
          <a:xfrm>
            <a:off x="6544644" y="4839903"/>
            <a:ext cx="2306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Place for UPS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40449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ece of paper with writing on it&#10;&#10;Description automatically generated with medium confidence">
            <a:extLst>
              <a:ext uri="{FF2B5EF4-FFF2-40B4-BE49-F238E27FC236}">
                <a16:creationId xmlns:a16="http://schemas.microsoft.com/office/drawing/2014/main" id="{2D7F63F9-1240-0D2F-7BEF-958FE59857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8" r="18889" b="8521"/>
          <a:stretch/>
        </p:blipFill>
        <p:spPr>
          <a:xfrm rot="16200000">
            <a:off x="3613785" y="-880745"/>
            <a:ext cx="5828030" cy="882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52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350</Words>
  <Application>Microsoft Office PowerPoint</Application>
  <PresentationFormat>Widescreen</PresentationFormat>
  <Paragraphs>74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(Body)</vt:lpstr>
      <vt:lpstr>Calibri Light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Farooq</dc:creator>
  <cp:lastModifiedBy>Muhammad Farooq</cp:lastModifiedBy>
  <cp:revision>41</cp:revision>
  <dcterms:created xsi:type="dcterms:W3CDTF">2023-04-05T16:36:32Z</dcterms:created>
  <dcterms:modified xsi:type="dcterms:W3CDTF">2023-04-18T00:04:30Z</dcterms:modified>
</cp:coreProperties>
</file>