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1" r:id="rId3"/>
    <p:sldId id="258" r:id="rId4"/>
    <p:sldId id="262" r:id="rId5"/>
    <p:sldId id="264" r:id="rId6"/>
    <p:sldId id="266" r:id="rId7"/>
  </p:sldIdLst>
  <p:sldSz cx="12192000" cy="6858000"/>
  <p:notesSz cx="6858000" cy="9144000"/>
  <p:defaultTextStyle>
    <a:defPPr>
      <a:defRPr lang="en-P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6T23:27:57.805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1981 24575,'1'-3'0,"-1"-1"0,1 1 0,0-1 0,0 1 0,0 0 0,1-1 0,-1 1 0,1 0 0,0 0 0,0 0 0,0 0 0,0 0 0,4-4 0,2-3 0,18-22 0,2 1 0,42-38 0,73-51 0,-112 95 0,123-92-227,324-187-1,209-34-227,-160 107 455,13 26 0,233-33 0,-571 188 0,391-43 0,-558 90-1,538-43 6,1 27-49,-472 22 61,0 5 1,163 34-1,188 81 873,-419-111-887,-1 0 1,45 25-1,-61-28-3,-1 1 0,0 1-1,-1 1 1,0 0 0,-1 0 0,15 18-1,8 12 1,-13-16 0,-1 1 0,-1 1 0,26 45 0,-12 1 0,-3 1 0,-3 2 0,26 106 0,-41-117 0,-3 1 0,6 128 0,-18 140 0,-3-172 0,1-123 0,-1 0 0,-2 1 0,-14 56 0,-48 112 0,-2 2 0,-12 29 0,-27-5 0,-18-11 0,55-103 0,-83 195 0,146-297 62,-1 4-538,0 1 1,-9 44-1,14-46-6350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6T23:26:34.15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1 4786 24575,'22'-24'0,"-1"0"0,-2-2 0,31-50 0,37-92 0,-25 44 0,212-390 0,-113 226 0,1-2 0,71-102 0,-27 72 0,131-193 0,-159 245 0,-146 220 0,69-78 0,50-32 0,-139 146 0,42-46 0,-32 32 0,3 1 0,38-32 0,-7 16 0,58-47 0,-93 71 0,1 1 0,0 1 0,37-19 0,78-27 0,-7 4 0,118-55 0,-144 76 0,141-29 0,-51 17 0,145-42 0,114-2 0,-206 48 0,364-36 0,-307 47 0,461-94 0,-346 69 0,-177 29 0,237-30 0,580 12 0,-426 47 0,-615 1 0,0 1 0,-1 0 0,1 1 0,0 1 0,24 9 0,81 40 0,-103-42 0,-1 0 0,22 19 0,-21-14 0,29 15 0,-37-24 0,1 1 0,-1 1 0,0-1 0,-1 2 0,0 0 0,-1 0 0,0 1 0,0 0 0,-1 0 0,-1 1 0,0 1 0,-1-1 0,0 1 0,6 16 0,-5-8-1365,0-5-5461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6T23:26:37.032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4653 24575,'4'0'0,"0"-1"0,0 0 0,0 0 0,-1 0 0,1-1 0,0 1 0,-1-1 0,1 0 0,-1 0 0,6-5 0,9-4 0,69-29 0,-59 28 0,0-1 0,0-1 0,-2-1 0,29-22 0,1-13 0,-3-3 0,84-106 0,-45 49 0,97-138 0,-18-15 0,-130 198 0,30-47 0,88-187 0,74-199 0,-191 418 0,0-5 0,5 1 0,74-102 0,-47 85 0,55-66 0,188-153 0,-61 106 0,7 40 0,-105 74 0,-75 51 0,177-76 0,-114 59 0,-55 26 0,3 4 0,162-39 0,-67 16 0,-16 4 0,446-85 0,-163 44 0,-261 64 0,-11 2 0,104-37 0,-160 50 0,-62 10 0,332-50 0,-25 3 0,2 1 0,-308 46 0,-1 3 0,80 6 0,42-3 0,-81-12 0,19-1 0,-2 15 0,51-2 0,-89-12 0,-57 7 0,47-2 0,83 8-1365,-136 0-5461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2-26T23:28:01.203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0 2223 24575,'15'0'0,"-1"-1"0,1-1 0,-1-1 0,0 0 0,0-1 0,0 0 0,24-12 0,5-6 0,42-29 0,-48 28 0,58-28 0,-39 27 0,-6 4 0,-1-2 0,71-44 0,38-28 0,-19 14 0,-62 32 0,162-72 0,-17 10 0,-140 64 0,-29 16 0,92-39 0,-93 50 0,-2-3 0,93-53 0,-93 45 0,107-43 0,-25 13 0,-95 39 0,56-42 0,-59 38 0,65-36 0,-36 25 0,83-61 0,-86 55 0,85-47 0,104-31 0,-124 57 0,55-24 0,-40 35 0,3 5 0,156-29 0,356-66 0,-614 136 0,1 1 0,-1 3 0,66 3 0,-44 1 0,-53-1 0,1 0 0,-1 1 0,1 0 0,-1 0 0,1 1 0,-1 1 0,0 0 0,11 6 0,-15-7 0,50 18 0,-44-18 0,-1 1 0,0 0 0,0 1 0,0 0 0,0 1 0,-1 0 0,0 0 0,16 14 0,70 70 0,-86-79 0,1 0 0,-2 1 0,13 19 0,-14-19 0,0-1 0,0 0 0,1-1 0,17 16 0,4-4 0,-24-18 0,0 0 0,1 1 0,-1-1 0,-1 1 0,1 0 0,-1 1 0,0-1 0,0 1 0,-1 0 0,1 0 0,-1 1 0,3 6 0,21 57 0,36 106 0,-47-112 0,9 75 0,-16-71 0,8 90 0,-17 317 0,-3-233 0,1-200 0,-3-1 0,-1 0 0,-16 63 0,-46 117 0,51-177 0,4-9 0,0 0 0,-7 42 0,14-32 0,4-27 0,-1-1 0,-5 20 0,-3 6-1365,6-24-5461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3-03-01T19:23:51.124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10389 7461 0,'18'0'16,"0"0"15,-1 0-31,19 18 15,-19-18 1,1 0-16,17 18 16,-17-18-16,-1 0 15,1 0 17,17 0-32,-17 0 15,0 0-15,-1 0 16,1 0 15,-1 0-31,1 0 16,0 0-16,-1 0 15,19 0 1,-19 0 0,1 0-1,0 0 1,-1 0-16,1 0 15,-1 0-15,1 0 16,0 0 0,-1 0-1,1 0 1,0 0-16,-1 0 31,1 0-31,0 0 16,-1 0-16,1 0 15,-1 0 1,1 0 0,0 0-1,-1 0 1,1 0-16,0 0 16,-1 0-1,1 0 1,0 0-1,-1 0 1,19 0 0,-19 0-1,1 0-15,-1 0 63,1 0-16,0 0-32,-1 0 1,1 0 15,-36 0 157,-35 0-188,18 0 15,-35 0 1,-1 0 0,18 0-16,0 0 15,18 0 1,-18 0-16,18 0 15,-1 17-15,1-17 0,18 0 16,-1 0-16,0 0 16,1 0-1,-1 0 1,0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920" units="cm"/>
          <inkml:channel name="Y" type="integer" max="1080" units="cm"/>
          <inkml:channel name="T" type="integer" max="2.14748E9" units="dev"/>
        </inkml:traceFormat>
        <inkml:channelProperties>
          <inkml:channelProperty channel="X" name="resolution" value="62.13592" units="1/cm"/>
          <inkml:channelProperty channel="Y" name="resolution" value="62.42775" units="1/cm"/>
          <inkml:channelProperty channel="T" name="resolution" value="1" units="1/dev"/>
        </inkml:channelProperties>
      </inkml:inkSource>
      <inkml:timestamp xml:id="ts0" timeString="2023-03-01T19:23:52.099"/>
    </inkml:context>
    <inkml:brush xml:id="br0">
      <inkml:brushProperty name="width" value="0.08819" units="cm"/>
      <inkml:brushProperty name="height" value="0.35278" units="cm"/>
      <inkml:brushProperty name="color" value="#FFFF00"/>
      <inkml:brushProperty name="tip" value="rectangle"/>
      <inkml:brushProperty name="rasterOp" value="maskPen"/>
    </inkml:brush>
  </inkml:definitions>
  <inkml:trace contextRef="#ctx0" brushRef="#br0">11165 7267 0,'0'18'32,"0"52"-17,0 19-15,0-19 16,0-17-16,0 53 15,0-18-15,0 18 16,0-53-16,0 0 16,0 0-16,0 17 15,0-34-15,0 16 16,0-34-16,0 0 16,0-1-16,0 1 15,0 0 1,0-1 15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C23D0-4EFF-F282-D204-005CC065A5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D309869-A680-92A0-AEAD-FBEB7FF23FE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2E8CDE-72AC-48C0-6391-42D699C5C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1D5FE0-7BA4-E03F-EBD9-98B443448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CB5423-3B40-CA79-05BA-360751B81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351347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6DF90E-7162-9627-2AC5-296F3C81C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B05083-476E-4F65-6B98-785CBDD853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9627BE-14B1-19D9-AFC0-4A70782C5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9C4DF-8962-445C-AEA0-84346F97B3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2CBB40-DA61-70BC-4AF5-29A0D9778C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68050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099176-A48E-3D68-B4F6-C0A0179D82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81B2003-A450-0BD0-C60A-5BDEA399B7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20E231-055F-47EF-CBB8-8C894BC55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2DA003-CA7A-E343-0898-C8818817EA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31822D-CE93-17EE-87D8-E61788A38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5540757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27497-4CE2-689C-1ACB-2860F4D134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BA807F-D65C-548A-BCB8-AFC430A6BE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2360D6-AA18-431C-CAFC-BF3AFEA150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FB26188-87CA-672B-D00F-5122561B9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83EF71-2358-4AC5-B98E-B3F6041FE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19650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621D7-51C6-51E7-2022-8A32FDD39C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9548B21-C5D0-B279-9579-A5B9C0168B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029F3-985C-1AB9-6929-92500ED49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D0BF3A-19BD-3EF1-241F-307F07C80C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E4AB7-03F0-EA62-F884-35233EB9D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530782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A0DD99-9056-83D1-54D9-4EC327F44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518183-81F8-D552-DAAB-C3E07F5CEC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F4AE13-F038-A877-36DF-6873A5D800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8923280-BEF9-A24C-5543-0FEEE5B24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76BECB-AB12-AF4E-C852-40B39471A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2E0CE4-BD9D-04C6-7D9E-08D16B63F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17455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15E016-F2B3-A71B-89DF-C57A9E7F7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3210023-3F36-C6DE-0BA7-5E916AA94F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B6B3EA-B329-D741-8722-D1F746DD7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22F534E-7977-2AEB-B746-2B3FA389E5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496562C-9E4F-0D69-3B38-6B1EC29B011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E9B2885-DE0F-BFBE-C631-CA4D39BCF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50378DF-0BEB-1C55-57F5-A9814FE96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A6CC4A3-C726-4516-CEF2-D19CC5358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5478132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C2D73-D684-74F1-9114-F151BD2D0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776594C-EF02-766B-C15D-A27A76D5F0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AC8B51-46C3-E13B-707A-C290227FE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8CBE47-E96F-DBF6-BC66-CD4602AE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314909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F9FEFED-7A72-4C4E-43EE-4B67543571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4BED7D-88E1-F356-5805-A2422EB81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F78BAB0-DB74-25C2-3F3B-21625EA13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002899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C7847B-195F-141A-314F-ECD7F1AAC1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49D5C6-312F-365E-D37D-8E36C1A599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C36F6E5-F130-47CC-105A-C2BA43C3FC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F73B75-5CD1-EE00-72A2-81EDB7B13D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0B190F-68C3-E1F7-19D9-42C6B3334B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32BF67-668D-57F0-A67E-27772C03C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1734309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34351-7A96-A85A-368E-FC57D3B16D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8B7CB3B-A9A0-6DEF-7A91-723B0E15394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P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EECD7C-A9C7-7E35-AD10-E4EA419F3B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CD2B1D-50D5-B92A-B58B-8F0BF29C3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D469A7-5802-B760-08B9-C50ADBD05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P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984690-C0BC-85D5-4ED8-0A03FE4E0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2348979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1973F60-E1B4-2C23-60E7-32A6D76969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P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5DC3E2-DD07-1343-D5A3-7077FBDF0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P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1F7513-D62E-0111-936B-8E636863CB1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BF4E5B-3D14-46A1-9E7C-E320AF707D82}" type="datetimeFigureOut">
              <a:rPr lang="en-PK" smtClean="0"/>
              <a:t>03/03/2023</a:t>
            </a:fld>
            <a:endParaRPr lang="en-P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AA2B1F-D955-6180-EDAF-DB702F6239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P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4C30FE-8BCE-61AD-0558-46778F1C78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05DC8-BEA6-4D7E-AD99-D0487B369C69}" type="slidenum">
              <a:rPr lang="en-PK" smtClean="0"/>
              <a:t>‹#›</a:t>
            </a:fld>
            <a:endParaRPr lang="en-PK"/>
          </a:p>
        </p:txBody>
      </p:sp>
    </p:spTree>
    <p:extLst>
      <p:ext uri="{BB962C8B-B14F-4D97-AF65-F5344CB8AC3E}">
        <p14:creationId xmlns:p14="http://schemas.microsoft.com/office/powerpoint/2010/main" val="42099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P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customXml" Target="../ink/ink5.xml"/><Relationship Id="rId18" Type="http://schemas.openxmlformats.org/officeDocument/2006/relationships/image" Target="../media/image3.JPG"/><Relationship Id="rId3" Type="http://schemas.openxmlformats.org/officeDocument/2006/relationships/image" Target="../media/image7.jpeg"/><Relationship Id="rId7" Type="http://schemas.openxmlformats.org/officeDocument/2006/relationships/customXml" Target="../ink/ink2.xml"/><Relationship Id="rId12" Type="http://schemas.openxmlformats.org/officeDocument/2006/relationships/image" Target="../media/image7.png"/><Relationship Id="rId17" Type="http://schemas.openxmlformats.org/officeDocument/2006/relationships/image" Target="../media/image10.png"/><Relationship Id="rId2" Type="http://schemas.openxmlformats.org/officeDocument/2006/relationships/image" Target="../media/image6.jpeg"/><Relationship Id="rId16" Type="http://schemas.openxmlformats.org/officeDocument/2006/relationships/customXml" Target="../ink/ink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customXml" Target="../ink/ink4.xml"/><Relationship Id="rId15" Type="http://schemas.openxmlformats.org/officeDocument/2006/relationships/image" Target="../media/image9.png"/><Relationship Id="rId10" Type="http://schemas.openxmlformats.org/officeDocument/2006/relationships/image" Target="../media/image6.png"/><Relationship Id="rId4" Type="http://schemas.openxmlformats.org/officeDocument/2006/relationships/customXml" Target="../ink/ink1.xml"/><Relationship Id="rId9" Type="http://schemas.openxmlformats.org/officeDocument/2006/relationships/customXml" Target="../ink/ink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Back-up plan 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/>
              <p:nvPr/>
            </p:nvSpPr>
            <p:spPr>
              <a:xfrm>
                <a:off x="894080" y="624820"/>
                <a:ext cx="10627360" cy="50937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 fontAlgn="base">
                  <a:buFont typeface="+mj-lt"/>
                  <a:buAutoNum type="arabicPeriod"/>
                </a:pPr>
                <a:r>
                  <a:rPr lang="en-US" sz="2500" dirty="0"/>
                  <a:t> Procedure to install backup pumps on IVC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>
                    <a:solidFill>
                      <a:srgbClr val="FF0000"/>
                    </a:solidFill>
                  </a:rPr>
                  <a:t>Emergency plan to put in immediately 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>
                    <a:solidFill>
                      <a:srgbClr val="FF0000"/>
                    </a:solidFill>
                  </a:rPr>
                  <a:t>Long-term plan (During summer)</a:t>
                </a:r>
              </a:p>
              <a:p>
                <a:pPr algn="l" fontAlgn="base">
                  <a:buFont typeface="+mj-lt"/>
                  <a:buAutoNum type="arabicPeriod"/>
                </a:pPr>
                <a:r>
                  <a:rPr lang="en-US" sz="2500" dirty="0"/>
                  <a:t> Diffusion pump (Range </a:t>
                </a:r>
                <a14:m>
                  <m:oMath xmlns:m="http://schemas.openxmlformats.org/officeDocument/2006/math">
                    <m:r>
                      <a:rPr lang="en-US" sz="2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2500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5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sz="2500" dirty="0"/>
                  <a:t> torr)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Used with warranty 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New under $3K or $4K</a:t>
                </a:r>
              </a:p>
              <a:p>
                <a:pPr algn="l" fontAlgn="base">
                  <a:buFont typeface="+mj-lt"/>
                  <a:buAutoNum type="arabicPeriod"/>
                </a:pPr>
                <a:r>
                  <a:rPr lang="en-US" sz="2500" dirty="0"/>
                  <a:t> Backing pump for (</a:t>
                </a:r>
                <a:r>
                  <a:rPr lang="en-US" sz="2500" dirty="0" err="1"/>
                  <a:t>HiPace</a:t>
                </a:r>
                <a:r>
                  <a:rPr lang="en-US" sz="2500" dirty="0"/>
                  <a:t> 1200) 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scroll pump or oil-sealed rotary vane pump</a:t>
                </a:r>
              </a:p>
              <a:p>
                <a:pPr marL="800100" lvl="1" indent="-342900" fontAlgn="base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Black Pump (check with pressure</a:t>
                </a:r>
              </a:p>
              <a:p>
                <a:pPr lvl="1" fontAlgn="base"/>
                <a:r>
                  <a:rPr lang="en-US" sz="2500" dirty="0"/>
                  <a:t>gauge )</a:t>
                </a:r>
              </a:p>
              <a:p>
                <a:pPr marL="457200" indent="-457200" fontAlgn="base">
                  <a:buFont typeface="+mj-lt"/>
                  <a:buAutoNum type="arabicPeriod"/>
                </a:pPr>
                <a:r>
                  <a:rPr lang="en-US" sz="2500" dirty="0"/>
                  <a:t>Place the backup pumps on the lower level </a:t>
                </a:r>
              </a:p>
              <a:p>
                <a:pPr fontAlgn="base"/>
                <a:r>
                  <a:rPr lang="en-US" sz="2500" dirty="0"/>
                  <a:t>        of NM4 (near NM3) or far away from the radiation area</a:t>
                </a:r>
              </a:p>
              <a:p>
                <a:pPr marL="457200" indent="-457200" fontAlgn="base">
                  <a:buFont typeface="+mj-lt"/>
                  <a:buAutoNum type="arabicPeriod"/>
                </a:pPr>
                <a:endParaRPr lang="en-US" sz="25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080" y="624820"/>
                <a:ext cx="10627360" cy="5093702"/>
              </a:xfrm>
              <a:prstGeom prst="rect">
                <a:avLst/>
              </a:prstGeom>
              <a:blipFill>
                <a:blip r:embed="rId2"/>
                <a:stretch>
                  <a:fillRect l="-1033" t="-1196"/>
                </a:stretch>
              </a:blipFill>
            </p:spPr>
            <p:txBody>
              <a:bodyPr/>
              <a:lstStyle/>
              <a:p>
                <a:r>
                  <a:rPr lang="en-P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>
            <a:extLst>
              <a:ext uri="{FF2B5EF4-FFF2-40B4-BE49-F238E27FC236}">
                <a16:creationId xmlns:a16="http://schemas.microsoft.com/office/drawing/2014/main" id="{7D5A946D-F38E-29B7-AEEB-B978F2A1E2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632" y="624820"/>
            <a:ext cx="1023937" cy="1229360"/>
          </a:xfrm>
          <a:prstGeom prst="rect">
            <a:avLst/>
          </a:prstGeom>
        </p:spPr>
      </p:pic>
      <p:pic>
        <p:nvPicPr>
          <p:cNvPr id="6" name="Picture 5" descr="A picture containing floor, indoor, red&#10;&#10;Description automatically generated">
            <a:extLst>
              <a:ext uri="{FF2B5EF4-FFF2-40B4-BE49-F238E27FC236}">
                <a16:creationId xmlns:a16="http://schemas.microsoft.com/office/drawing/2014/main" id="{C23BCBEC-07D7-44A1-37D3-0C333A10CC2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44" t="55111" r="26556" b="31111"/>
          <a:stretch/>
        </p:blipFill>
        <p:spPr>
          <a:xfrm>
            <a:off x="7725409" y="3657063"/>
            <a:ext cx="1005840" cy="792679"/>
          </a:xfrm>
          <a:prstGeom prst="rect">
            <a:avLst/>
          </a:prstGeom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78D65575-D991-7651-7695-DF13167527C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9092664" y="4509531"/>
            <a:ext cx="1564441" cy="1281430"/>
          </a:xfrm>
          <a:prstGeom prst="rect">
            <a:avLst/>
          </a:prstGeom>
        </p:spPr>
      </p:pic>
      <p:pic>
        <p:nvPicPr>
          <p:cNvPr id="11" name="Picture 10" descr="A close-up of a camera&#10;&#10;Description automatically generated with medium confidence">
            <a:extLst>
              <a:ext uri="{FF2B5EF4-FFF2-40B4-BE49-F238E27FC236}">
                <a16:creationId xmlns:a16="http://schemas.microsoft.com/office/drawing/2014/main" id="{CC379115-70BB-151B-8443-98755C09F66A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08" t="9384" r="12009" b="10634"/>
          <a:stretch/>
        </p:blipFill>
        <p:spPr>
          <a:xfrm>
            <a:off x="5532200" y="2133262"/>
            <a:ext cx="1107440" cy="121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061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Procedure to install back-up pumps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D8550A-F2A1-D3EC-8143-8BC77EAFCB9C}"/>
              </a:ext>
            </a:extLst>
          </p:cNvPr>
          <p:cNvSpPr txBox="1"/>
          <p:nvPr/>
        </p:nvSpPr>
        <p:spPr>
          <a:xfrm>
            <a:off x="894080" y="624820"/>
            <a:ext cx="1062736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base">
              <a:buFont typeface="+mj-lt"/>
              <a:buAutoNum type="arabicPeriod"/>
            </a:pPr>
            <a:r>
              <a:rPr lang="en-US" sz="2300" dirty="0"/>
              <a:t> Bring back-up pumps from NM4 to NM3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Close the white Pfeiffer-angled hand valve in the IVC (Insulation Vacuum Chamber). 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Remove the blank on the KF-25 Tee underneath the white Pfeiffer angled hand valve.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Connect the KF-25 flex hose between the High Vacuum flange of the turbo pump and the KF-25 Tee side.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Connect the KF-25 flex hose between the Fore-Vacuum flange of the turbo pump and the backing pump.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Ensuring that all connections are tight and leak-free.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Turn on the backing pump to provide the necessary backing pressure to the turbo pump.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Start the turbo pump and allow it to reach its operating speed. 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 Open the white Pfeiffer-angled hand valve using the turbo pump to recover the IVC pressure.</a:t>
            </a:r>
          </a:p>
          <a:p>
            <a:pPr algn="l" fontAlgn="base">
              <a:buFont typeface="+mj-lt"/>
              <a:buAutoNum type="arabicPeriod"/>
            </a:pPr>
            <a:r>
              <a:rPr lang="en-US" sz="2300" dirty="0"/>
              <a:t>Monitor the vacuum level inside the target magnet and ensure it stays within the desired range.</a:t>
            </a:r>
          </a:p>
        </p:txBody>
      </p:sp>
    </p:spTree>
    <p:extLst>
      <p:ext uri="{BB962C8B-B14F-4D97-AF65-F5344CB8AC3E}">
        <p14:creationId xmlns:p14="http://schemas.microsoft.com/office/powerpoint/2010/main" val="3133083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757ED53B-7AE6-F1C5-BCA3-DB4B1CB1E8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03200" y="914400"/>
            <a:ext cx="6350000" cy="5029200"/>
          </a:xfrm>
          <a:prstGeom prst="rect">
            <a:avLst/>
          </a:prstGeom>
        </p:spPr>
      </p:pic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B73CC01C-6830-DA48-7684-54F4E67A047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56123" r="32000"/>
          <a:stretch/>
        </p:blipFill>
        <p:spPr>
          <a:xfrm rot="5400000">
            <a:off x="4900547" y="1513840"/>
            <a:ext cx="6004560" cy="417576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7" name="Ink 16">
                <a:extLst>
                  <a:ext uri="{FF2B5EF4-FFF2-40B4-BE49-F238E27FC236}">
                    <a16:creationId xmlns:a16="http://schemas.microsoft.com/office/drawing/2014/main" id="{4D180C17-01A7-867C-E702-5B4B7B28EF6B}"/>
                  </a:ext>
                </a:extLst>
              </p14:cNvPr>
              <p14:cNvContentPartPr/>
              <p14:nvPr/>
            </p14:nvContentPartPr>
            <p14:xfrm>
              <a:off x="9076661" y="2482579"/>
              <a:ext cx="2523600" cy="1330200"/>
            </p14:xfrm>
          </p:contentPart>
        </mc:Choice>
        <mc:Fallback xmlns="">
          <p:pic>
            <p:nvPicPr>
              <p:cNvPr id="17" name="Ink 16">
                <a:extLst>
                  <a:ext uri="{FF2B5EF4-FFF2-40B4-BE49-F238E27FC236}">
                    <a16:creationId xmlns:a16="http://schemas.microsoft.com/office/drawing/2014/main" id="{4D180C17-01A7-867C-E702-5B4B7B28EF6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9067661" y="2473939"/>
                <a:ext cx="2541240" cy="1347840"/>
              </a:xfrm>
              <a:prstGeom prst="rect">
                <a:avLst/>
              </a:prstGeom>
            </p:spPr>
          </p:pic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A2722150-9392-68E1-5753-A39D805979D3}"/>
              </a:ext>
            </a:extLst>
          </p:cNvPr>
          <p:cNvGrpSpPr/>
          <p:nvPr/>
        </p:nvGrpSpPr>
        <p:grpSpPr>
          <a:xfrm>
            <a:off x="4350221" y="741221"/>
            <a:ext cx="6787440" cy="2945198"/>
            <a:chOff x="4350221" y="741221"/>
            <a:chExt cx="6787440" cy="2945198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7">
              <p14:nvContentPartPr>
                <p14:cNvPr id="12" name="Ink 11">
                  <a:extLst>
                    <a:ext uri="{FF2B5EF4-FFF2-40B4-BE49-F238E27FC236}">
                      <a16:creationId xmlns:a16="http://schemas.microsoft.com/office/drawing/2014/main" id="{DAD2F45F-2474-771A-DEB5-D30D4C6D9968}"/>
                    </a:ext>
                  </a:extLst>
                </p14:cNvPr>
                <p14:cNvContentPartPr/>
                <p14:nvPr/>
              </p14:nvContentPartPr>
              <p14:xfrm>
                <a:off x="4350221" y="741221"/>
                <a:ext cx="3509640" cy="1723320"/>
              </p14:xfrm>
            </p:contentPart>
          </mc:Choice>
          <mc:Fallback xmlns="">
            <p:pic>
              <p:nvPicPr>
                <p:cNvPr id="12" name="Ink 11">
                  <a:extLst>
                    <a:ext uri="{FF2B5EF4-FFF2-40B4-BE49-F238E27FC236}">
                      <a16:creationId xmlns:a16="http://schemas.microsoft.com/office/drawing/2014/main" id="{DAD2F45F-2474-771A-DEB5-D30D4C6D9968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341581" y="732221"/>
                  <a:ext cx="3527280" cy="1740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3" name="Ink 12">
                  <a:extLst>
                    <a:ext uri="{FF2B5EF4-FFF2-40B4-BE49-F238E27FC236}">
                      <a16:creationId xmlns:a16="http://schemas.microsoft.com/office/drawing/2014/main" id="{6492B6A1-EDCB-0B07-036E-1673C379B3A3}"/>
                    </a:ext>
                  </a:extLst>
                </p14:cNvPr>
                <p14:cNvContentPartPr/>
                <p14:nvPr/>
              </p14:nvContentPartPr>
              <p14:xfrm>
                <a:off x="4370021" y="1067741"/>
                <a:ext cx="3137040" cy="1675440"/>
              </p14:xfrm>
            </p:contentPart>
          </mc:Choice>
          <mc:Fallback xmlns="">
            <p:pic>
              <p:nvPicPr>
                <p:cNvPr id="13" name="Ink 12">
                  <a:extLst>
                    <a:ext uri="{FF2B5EF4-FFF2-40B4-BE49-F238E27FC236}">
                      <a16:creationId xmlns:a16="http://schemas.microsoft.com/office/drawing/2014/main" id="{6492B6A1-EDCB-0B07-036E-1673C379B3A3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4361021" y="1059101"/>
                  <a:ext cx="3154680" cy="169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F2ECD70E-BBA8-5E4A-5158-2E4EBD0B6C6A}"/>
                    </a:ext>
                  </a:extLst>
                </p14:cNvPr>
                <p14:cNvContentPartPr/>
                <p14:nvPr/>
              </p14:nvContentPartPr>
              <p14:xfrm>
                <a:off x="9018701" y="2732059"/>
                <a:ext cx="2118960" cy="954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F2ECD70E-BBA8-5E4A-5158-2E4EBD0B6C6A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9009701" y="2723419"/>
                  <a:ext cx="2136600" cy="97200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D4B1AE48-E26B-8561-1A67-F9BD99362530}"/>
              </a:ext>
            </a:extLst>
          </p:cNvPr>
          <p:cNvSpPr txBox="1"/>
          <p:nvPr/>
        </p:nvSpPr>
        <p:spPr>
          <a:xfrm>
            <a:off x="6025415" y="181268"/>
            <a:ext cx="39652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HiPace</a:t>
            </a:r>
            <a:r>
              <a:rPr lang="en-US" dirty="0"/>
              <a:t> 1200 back-up turbo</a:t>
            </a:r>
            <a:endParaRPr lang="en-PK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5BADDFC-A15C-F067-B4A6-595F47FED225}"/>
              </a:ext>
            </a:extLst>
          </p:cNvPr>
          <p:cNvSpPr txBox="1"/>
          <p:nvPr/>
        </p:nvSpPr>
        <p:spPr>
          <a:xfrm>
            <a:off x="10175583" y="181268"/>
            <a:ext cx="18191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Backing pump</a:t>
            </a:r>
            <a:endParaRPr lang="en-PK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C30BA9F-9B24-26A6-F9E3-8C3FF871921F}"/>
              </a:ext>
            </a:extLst>
          </p:cNvPr>
          <p:cNvSpPr txBox="1"/>
          <p:nvPr/>
        </p:nvSpPr>
        <p:spPr>
          <a:xfrm>
            <a:off x="2024848" y="2785777"/>
            <a:ext cx="3034279" cy="52322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Tee-Connection </a:t>
            </a:r>
            <a:endParaRPr lang="en-PK" sz="28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4" name="Ink 3">
                <a:extLst>
                  <a:ext uri="{FF2B5EF4-FFF2-40B4-BE49-F238E27FC236}">
                    <a16:creationId xmlns:a16="http://schemas.microsoft.com/office/drawing/2014/main" id="{BE3EE339-D42C-2D70-156A-9D5791E791A5}"/>
                  </a:ext>
                </a:extLst>
              </p14:cNvPr>
              <p14:cNvContentPartPr/>
              <p14:nvPr/>
            </p14:nvContentPartPr>
            <p14:xfrm>
              <a:off x="3740040" y="2685960"/>
              <a:ext cx="375120" cy="19440"/>
            </p14:xfrm>
          </p:contentPart>
        </mc:Choice>
        <mc:Fallback xmlns="">
          <p:pic>
            <p:nvPicPr>
              <p:cNvPr id="4" name="Ink 3">
                <a:extLst>
                  <a:ext uri="{FF2B5EF4-FFF2-40B4-BE49-F238E27FC236}">
                    <a16:creationId xmlns:a16="http://schemas.microsoft.com/office/drawing/2014/main" id="{BE3EE339-D42C-2D70-156A-9D5791E791A5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724200" y="2622600"/>
                <a:ext cx="406440" cy="1461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08EDDE5C-CBDA-482F-B882-1DE6BA2388D5}"/>
                  </a:ext>
                </a:extLst>
              </p14:cNvPr>
              <p14:cNvContentPartPr/>
              <p14:nvPr/>
            </p14:nvContentPartPr>
            <p14:xfrm>
              <a:off x="4019400" y="2616120"/>
              <a:ext cx="360" cy="368640"/>
            </p14:xfrm>
          </p:contentPart>
        </mc:Choice>
        <mc:Fallback xmlns=""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08EDDE5C-CBDA-482F-B882-1DE6BA2388D5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4003560" y="2552760"/>
                <a:ext cx="31680" cy="495360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Picture 1" descr="A picture containing floor, indoor, red&#10;&#10;Description automatically generated">
            <a:extLst>
              <a:ext uri="{FF2B5EF4-FFF2-40B4-BE49-F238E27FC236}">
                <a16:creationId xmlns:a16="http://schemas.microsoft.com/office/drawing/2014/main" id="{E4DAEFD0-66E3-A045-5BED-D6E6B6DC0B9D}"/>
              </a:ext>
            </a:extLst>
          </p:cNvPr>
          <p:cNvPicPr>
            <a:picLocks noChangeAspect="1"/>
          </p:cNvPicPr>
          <p:nvPr/>
        </p:nvPicPr>
        <p:blipFill rotWithShape="1"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44" t="55111" r="26556" b="31111"/>
          <a:stretch/>
        </p:blipFill>
        <p:spPr>
          <a:xfrm>
            <a:off x="10175582" y="3686419"/>
            <a:ext cx="1819175" cy="152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7266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Pump TMU 1001 P 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/>
              <p:nvPr/>
            </p:nvSpPr>
            <p:spPr>
              <a:xfrm>
                <a:off x="894080" y="822960"/>
                <a:ext cx="10627360" cy="4324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Mass 40 kg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Minimum cooling water requirements: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Max. fore-line over pressure: max. 6 bar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Minimum flow rate at gas load max: 100 l/h at 15 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Maximum pressure at the venting valve is 1.5 bar absolute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b="1" dirty="0"/>
                  <a:t>Connecting Fore-vacuum side: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Backing pump: Fore-Vacuum pressure </a:t>
                </a:r>
                <a14:m>
                  <m:oMath xmlns:m="http://schemas.openxmlformats.org/officeDocument/2006/math">
                    <m:r>
                      <a:rPr lang="en-US" sz="25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</m:oMath>
                </a14:m>
                <a:r>
                  <a:rPr lang="en-US" sz="2500" b="0" dirty="0">
                    <a:ea typeface="Cambria Math" panose="02040503050406030204" pitchFamily="18" charset="0"/>
                  </a:rPr>
                  <a:t> mbar (3.75 torr)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b="0" dirty="0">
                    <a:ea typeface="Cambria Math" panose="02040503050406030204" pitchFamily="18" charset="0"/>
                  </a:rPr>
                  <a:t>Oil-Free Diaphragm Pump or Rotary Vane Vacuum Pumps</a:t>
                </a:r>
              </a:p>
              <a:p>
                <a:pPr marL="1200150" lvl="2" indent="-285750">
                  <a:buFont typeface="Arial" panose="020B0604020202020204" pitchFamily="34" charset="0"/>
                  <a:buChar char="•"/>
                </a:pPr>
                <a:r>
                  <a:rPr lang="en-US" sz="2500" b="0" dirty="0">
                    <a:ea typeface="Cambria Math" panose="02040503050406030204" pitchFamily="18" charset="0"/>
                  </a:rPr>
                  <a:t>Backing pump is used (ACP 15) with Helium rate is                                      5 x 10^-8 </a:t>
                </a:r>
                <a:r>
                  <a:rPr lang="en-US" sz="2500" b="0" dirty="0" err="1">
                    <a:ea typeface="Cambria Math" panose="02040503050406030204" pitchFamily="18" charset="0"/>
                  </a:rPr>
                  <a:t>h.Pa.l</a:t>
                </a:r>
                <a:r>
                  <a:rPr lang="en-US" sz="2500" b="0" dirty="0">
                    <a:ea typeface="Cambria Math" panose="02040503050406030204" pitchFamily="18" charset="0"/>
                  </a:rPr>
                  <a:t>/s leak rate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Attainable final pressure without bake-out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&lt;</m:t>
                    </m:r>
                    <m:sSup>
                      <m:sSupPr>
                        <m:ctrlPr>
                          <a:rPr lang="en-US" sz="25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</m:oMath>
                </a14:m>
                <a:r>
                  <a:rPr lang="en-US" sz="2500" dirty="0"/>
                  <a:t> mbar</a:t>
                </a: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080" y="822960"/>
                <a:ext cx="10627360" cy="4324261"/>
              </a:xfrm>
              <a:prstGeom prst="rect">
                <a:avLst/>
              </a:prstGeom>
              <a:blipFill>
                <a:blip r:embed="rId2"/>
                <a:stretch>
                  <a:fillRect l="-861" t="-987" r="-115" b="-2539"/>
                </a:stretch>
              </a:blipFill>
            </p:spPr>
            <p:txBody>
              <a:bodyPr/>
              <a:lstStyle/>
              <a:p>
                <a:r>
                  <a:rPr lang="en-P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Picture 1" descr="A picture containing projector&#10;&#10;Description automatically generated">
            <a:extLst>
              <a:ext uri="{FF2B5EF4-FFF2-40B4-BE49-F238E27FC236}">
                <a16:creationId xmlns:a16="http://schemas.microsoft.com/office/drawing/2014/main" id="{0FBAC649-A999-E60E-9057-42D12FA334F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8" t="11971" r="4437" b="10151"/>
          <a:stretch/>
        </p:blipFill>
        <p:spPr>
          <a:xfrm>
            <a:off x="9174480" y="3510280"/>
            <a:ext cx="1971040" cy="1336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00088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1899920" y="101600"/>
            <a:ext cx="86156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Pump </a:t>
            </a:r>
            <a:r>
              <a:rPr lang="en-US" sz="2800" b="1" dirty="0" err="1">
                <a:solidFill>
                  <a:srgbClr val="FF0000"/>
                </a:solidFill>
                <a:highlight>
                  <a:srgbClr val="FFFF00"/>
                </a:highlight>
              </a:rPr>
              <a:t>HiPace</a:t>
            </a:r>
            <a:r>
              <a:rPr lang="en-US" sz="2800" b="1" dirty="0">
                <a:solidFill>
                  <a:srgbClr val="FF0000"/>
                </a:solidFill>
                <a:highlight>
                  <a:srgbClr val="FFFF00"/>
                </a:highlight>
              </a:rPr>
              <a:t> 1200 </a:t>
            </a:r>
            <a:endParaRPr lang="en-PK" sz="2800" b="1" dirty="0">
              <a:solidFill>
                <a:srgbClr val="FF0000"/>
              </a:solidFill>
              <a:highlight>
                <a:srgbClr val="FFFF00"/>
              </a:highlight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/>
              <p:nvPr/>
            </p:nvSpPr>
            <p:spPr>
              <a:xfrm>
                <a:off x="894080" y="822960"/>
                <a:ext cx="10627360" cy="43242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Mass 40 kg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Minimum cooling water requirements: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Minimum flow rate at gas load max: 100 l/h at 15 C – 35 C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Integral Leak rate: </a:t>
                </a:r>
                <a14:m>
                  <m:oMath xmlns:m="http://schemas.openxmlformats.org/officeDocument/2006/math">
                    <m:r>
                      <a:rPr lang="en-US" sz="2500" b="0" i="1" smtClean="0">
                        <a:latin typeface="Cambria Math" panose="02040503050406030204" pitchFamily="18" charset="0"/>
                      </a:rPr>
                      <m:t>&lt;1 </m:t>
                    </m:r>
                    <m:r>
                      <a:rPr lang="en-US" sz="25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 </m:t>
                    </m:r>
                    <m:sSup>
                      <m:sSupPr>
                        <m:ctrlPr>
                          <a:rPr lang="en-US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5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−8</m:t>
                        </m:r>
                      </m:sup>
                    </m:sSup>
                  </m:oMath>
                </a14:m>
                <a:r>
                  <a:rPr lang="en-US" sz="2500" dirty="0"/>
                  <a:t> </a:t>
                </a:r>
                <a14:m>
                  <m:oMath xmlns:m="http://schemas.openxmlformats.org/officeDocument/2006/math">
                    <m:r>
                      <a:rPr lang="en-US" sz="2500" b="0" i="1" dirty="0" smtClean="0">
                        <a:latin typeface="Cambria Math" panose="02040503050406030204" pitchFamily="18" charset="0"/>
                      </a:rPr>
                      <m:t>𝑃𝑎</m:t>
                    </m:r>
                    <m:r>
                      <a:rPr lang="en-US" sz="2500" b="0" i="1" dirty="0" smtClean="0">
                        <a:latin typeface="Cambria Math" panose="02040503050406030204" pitchFamily="18" charset="0"/>
                      </a:rPr>
                      <m:t>.</m:t>
                    </m:r>
                    <m:sSup>
                      <m:sSupPr>
                        <m:ctrlPr>
                          <a:rPr lang="en-US" sz="25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500" b="0" i="1" dirty="0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sz="25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  <m:r>
                      <a:rPr lang="en-US" sz="2500" b="0" i="1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sz="2500" b="0" i="1" dirty="0" smtClean="0"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25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Electronic drive unit: TC 1200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Run-up time: 2.5 min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500" b="1" dirty="0"/>
                  <a:t>Connecting Fore-vacuum side: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dirty="0"/>
                  <a:t>Backing pump: Fore-vacuum max. for N2 (Nitrogen) 2 </a:t>
                </a:r>
                <a:r>
                  <a:rPr lang="en-US" sz="2500" dirty="0" err="1"/>
                  <a:t>h.Pa</a:t>
                </a:r>
                <a:r>
                  <a:rPr lang="en-US" sz="2500" dirty="0"/>
                  <a:t> (1.5 torr)</a:t>
                </a:r>
                <a:endParaRPr lang="en-US" sz="2500" b="0" dirty="0">
                  <a:ea typeface="Cambria Math" panose="020405030504060302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b="0" dirty="0">
                    <a:ea typeface="Cambria Math" panose="02040503050406030204" pitchFamily="18" charset="0"/>
                  </a:rPr>
                  <a:t>Oil-Free Diaphragm Pump or Rotary Vane Vacuum Pumps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2500" dirty="0">
                    <a:ea typeface="Cambria Math" panose="02040503050406030204" pitchFamily="18" charset="0"/>
                  </a:rPr>
                  <a:t>Backing pump will </a:t>
                </a:r>
                <a:r>
                  <a:rPr lang="en-US" sz="2500">
                    <a:ea typeface="Cambria Math" panose="02040503050406030204" pitchFamily="18" charset="0"/>
                  </a:rPr>
                  <a:t>use </a:t>
                </a:r>
                <a:endParaRPr lang="en-US" sz="2500" b="0" dirty="0">
                  <a:ea typeface="Cambria Math" panose="02040503050406030204" pitchFamily="18" charset="0"/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25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4080" y="822960"/>
                <a:ext cx="10627360" cy="4324261"/>
              </a:xfrm>
              <a:prstGeom prst="rect">
                <a:avLst/>
              </a:prstGeom>
              <a:blipFill>
                <a:blip r:embed="rId2"/>
                <a:stretch>
                  <a:fillRect l="-861" t="-987"/>
                </a:stretch>
              </a:blipFill>
            </p:spPr>
            <p:txBody>
              <a:bodyPr/>
              <a:lstStyle/>
              <a:p>
                <a:r>
                  <a:rPr lang="en-PK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picture containing floor, indoor, red&#10;&#10;Description automatically generated">
            <a:extLst>
              <a:ext uri="{FF2B5EF4-FFF2-40B4-BE49-F238E27FC236}">
                <a16:creationId xmlns:a16="http://schemas.microsoft.com/office/drawing/2014/main" id="{14E48A4F-4DC1-14AB-E468-FE72ABC3A0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44" t="55111" r="26556" b="31111"/>
          <a:stretch/>
        </p:blipFill>
        <p:spPr>
          <a:xfrm>
            <a:off x="9543890" y="4327623"/>
            <a:ext cx="1418749" cy="1148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3960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7" name="Rectangle 10">
            <a:extLst>
              <a:ext uri="{FF2B5EF4-FFF2-40B4-BE49-F238E27FC236}">
                <a16:creationId xmlns:a16="http://schemas.microsoft.com/office/drawing/2014/main" id="{2032B1E8-BC40-4380-97A6-14C0320AE1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2">
            <a:extLst>
              <a:ext uri="{FF2B5EF4-FFF2-40B4-BE49-F238E27FC236}">
                <a16:creationId xmlns:a16="http://schemas.microsoft.com/office/drawing/2014/main" id="{82BEABD9-E1ED-49C7-8734-5494C88EE5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21564" y="4782312"/>
            <a:ext cx="11548872" cy="1755648"/>
          </a:xfrm>
          <a:prstGeom prst="rect">
            <a:avLst/>
          </a:prstGeom>
          <a:solidFill>
            <a:schemeClr val="tx1">
              <a:alpha val="93000"/>
            </a:schemeClr>
          </a:solidFill>
          <a:ln w="127000" cap="sq" cmpd="thinThick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779F3B-93C3-DBC8-3FE9-EF0DF43BA4BE}"/>
              </a:ext>
            </a:extLst>
          </p:cNvPr>
          <p:cNvSpPr txBox="1"/>
          <p:nvPr/>
        </p:nvSpPr>
        <p:spPr>
          <a:xfrm>
            <a:off x="841248" y="5010912"/>
            <a:ext cx="2889504" cy="13441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600" b="1">
                <a:solidFill>
                  <a:schemeClr val="bg1"/>
                </a:solidFill>
                <a:highlight>
                  <a:srgbClr val="FFFF00"/>
                </a:highlight>
                <a:latin typeface="+mj-lt"/>
                <a:ea typeface="+mj-ea"/>
                <a:cs typeface="+mj-cs"/>
              </a:rPr>
              <a:t>Pump MVP 070-3 </a:t>
            </a:r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E7217F83-6B70-56D0-13C2-F0E276BD88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852" b="10370"/>
          <a:stretch/>
        </p:blipFill>
        <p:spPr>
          <a:xfrm>
            <a:off x="1749799" y="424328"/>
            <a:ext cx="2980452" cy="3973936"/>
          </a:xfrm>
          <a:prstGeom prst="rect">
            <a:avLst/>
          </a:prstGeom>
        </p:spPr>
      </p:pic>
      <p:pic>
        <p:nvPicPr>
          <p:cNvPr id="3" name="Picture 2" descr="A picture containing floor, indoor, red&#10;&#10;Description automatically generated">
            <a:extLst>
              <a:ext uri="{FF2B5EF4-FFF2-40B4-BE49-F238E27FC236}">
                <a16:creationId xmlns:a16="http://schemas.microsoft.com/office/drawing/2014/main" id="{14E48A4F-4DC1-14AB-E468-FE72ABC3A03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44" t="55111" r="26556" b="31111"/>
          <a:stretch/>
        </p:blipFill>
        <p:spPr>
          <a:xfrm>
            <a:off x="6836853" y="424328"/>
            <a:ext cx="4230243" cy="3973936"/>
          </a:xfrm>
          <a:prstGeom prst="rect">
            <a:avLst/>
          </a:prstGeom>
        </p:spPr>
      </p:pic>
      <p:cxnSp>
        <p:nvCxnSpPr>
          <p:cNvPr id="19" name="Straight Connector 14">
            <a:extLst>
              <a:ext uri="{FF2B5EF4-FFF2-40B4-BE49-F238E27FC236}">
                <a16:creationId xmlns:a16="http://schemas.microsoft.com/office/drawing/2014/main" id="{17341211-05E5-4FDD-98B1-F551CD0EAE1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4059936" y="5239512"/>
            <a:ext cx="0" cy="914400"/>
          </a:xfrm>
          <a:prstGeom prst="line">
            <a:avLst/>
          </a:prstGeom>
          <a:ln w="1905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/>
              <p:nvPr/>
            </p:nvSpPr>
            <p:spPr>
              <a:xfrm>
                <a:off x="4379976" y="5010912"/>
                <a:ext cx="6976872" cy="1344168"/>
              </a:xfrm>
              <a:prstGeom prst="rect">
                <a:avLst/>
              </a:prstGeom>
            </p:spPr>
            <p:txBody>
              <a:bodyPr vert="horz" lIns="91440" tIns="45720" rIns="91440" bIns="45720" rtlCol="0" anchor="ctr">
                <a:normAutofit fontScale="92500" lnSpcReduction="20000"/>
              </a:bodyPr>
              <a:lstStyle/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700" dirty="0">
                    <a:solidFill>
                      <a:schemeClr val="bg1"/>
                    </a:solidFill>
                  </a:rPr>
                  <a:t>Mass 16.4 kg </a:t>
                </a:r>
              </a:p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700" dirty="0">
                    <a:solidFill>
                      <a:schemeClr val="bg1"/>
                    </a:solidFill>
                  </a:rPr>
                  <a:t>Ultimate pressure without gas ballast: 1 </a:t>
                </a:r>
                <a:r>
                  <a:rPr lang="en-US" sz="1700" dirty="0" err="1">
                    <a:solidFill>
                      <a:schemeClr val="bg1"/>
                    </a:solidFill>
                  </a:rPr>
                  <a:t>hPa</a:t>
                </a:r>
                <a:r>
                  <a:rPr lang="en-US" sz="1700" dirty="0">
                    <a:solidFill>
                      <a:schemeClr val="bg1"/>
                    </a:solidFill>
                  </a:rPr>
                  <a:t> (0.75 torr) </a:t>
                </a:r>
              </a:p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700" dirty="0">
                    <a:solidFill>
                      <a:schemeClr val="bg1"/>
                    </a:solidFill>
                  </a:rPr>
                  <a:t>Pumping speed: 63.33 l/min </a:t>
                </a:r>
              </a:p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700" dirty="0">
                    <a:solidFill>
                      <a:schemeClr val="bg1"/>
                    </a:solidFill>
                  </a:rPr>
                  <a:t>Integral Leak rate: </a:t>
                </a:r>
                <a14:m>
                  <m:oMath xmlns:m="http://schemas.openxmlformats.org/officeDocument/2006/math"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1.5 × </m:t>
                    </m:r>
                    <m:sSup>
                      <m:sSupPr>
                        <m:ctrlPr>
                          <a:rPr lang="en-US" sz="17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7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700" b="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r>
                  <a:rPr lang="en-US" sz="1700" dirty="0">
                    <a:solidFill>
                      <a:schemeClr val="bg1"/>
                    </a:solidFill>
                  </a:rPr>
                  <a:t> Torr l</a:t>
                </a:r>
                <a14:m>
                  <m:oMath xmlns:m="http://schemas.openxmlformats.org/officeDocument/2006/math"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 /</m:t>
                    </m:r>
                    <m:r>
                      <a:rPr lang="en-US" sz="1700" b="0" i="1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𝑠</m:t>
                    </m:r>
                  </m:oMath>
                </a14:m>
                <a:endParaRPr lang="en-US" sz="1700" dirty="0">
                  <a:solidFill>
                    <a:schemeClr val="bg1"/>
                  </a:solidFill>
                </a:endParaRPr>
              </a:p>
              <a:p>
                <a:pPr marL="285750" indent="-228600">
                  <a:lnSpc>
                    <a:spcPct val="90000"/>
                  </a:lnSpc>
                  <a:spcAft>
                    <a:spcPts val="600"/>
                  </a:spcAft>
                  <a:buFont typeface="Arial" panose="020B0604020202020204" pitchFamily="34" charset="0"/>
                  <a:buChar char="•"/>
                </a:pPr>
                <a:r>
                  <a:rPr lang="en-US" sz="1700" dirty="0">
                    <a:solidFill>
                      <a:schemeClr val="bg1"/>
                    </a:solidFill>
                  </a:rPr>
                  <a:t>Run-up time: 2.5 min 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3CD8550A-F2A1-D3EC-8143-8BC77EAFCB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9976" y="5010912"/>
                <a:ext cx="6976872" cy="1344168"/>
              </a:xfrm>
              <a:prstGeom prst="rect">
                <a:avLst/>
              </a:prstGeom>
              <a:blipFill>
                <a:blip r:embed="rId4"/>
                <a:stretch>
                  <a:fillRect t="-2715" b="-2715"/>
                </a:stretch>
              </a:blipFill>
            </p:spPr>
            <p:txBody>
              <a:bodyPr/>
              <a:lstStyle/>
              <a:p>
                <a:r>
                  <a:rPr lang="en-PK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82846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485</Words>
  <Application>Microsoft Office PowerPoint</Application>
  <PresentationFormat>Widescreen</PresentationFormat>
  <Paragraphs>55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Cambria Math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Farooq</dc:creator>
  <cp:lastModifiedBy>Muhammad Farooq</cp:lastModifiedBy>
  <cp:revision>209</cp:revision>
  <dcterms:created xsi:type="dcterms:W3CDTF">2023-02-26T21:53:52Z</dcterms:created>
  <dcterms:modified xsi:type="dcterms:W3CDTF">2023-03-03T17:40:41Z</dcterms:modified>
</cp:coreProperties>
</file>