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72" r:id="rId5"/>
    <p:sldId id="273" r:id="rId6"/>
    <p:sldId id="257" r:id="rId7"/>
    <p:sldId id="266" r:id="rId8"/>
    <p:sldId id="267" r:id="rId9"/>
    <p:sldId id="268" r:id="rId10"/>
    <p:sldId id="269" r:id="rId11"/>
    <p:sldId id="271" r:id="rId12"/>
    <p:sldId id="27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6CE025-F3F6-4D73-B725-DEC9DAD1E88F}" v="9" dt="2022-07-27T13:05:47.1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CEAC4-1133-96A1-AA67-F7A23FE3C8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E38FCB-FD1F-912F-9886-7C79E01EFE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A6B82F-C5ED-4CF0-FA5B-125F0CF40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740C-B562-44B9-9C05-720069EC68EB}" type="datetimeFigureOut">
              <a:rPr lang="en-US" smtClean="0"/>
              <a:t>2/27/2023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C8E7B-64C4-B170-D6DD-9360C6189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795CB-4474-6E72-0772-AF0385A50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9BDB-DEB2-435B-8215-82ECC281E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568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A0852-D2F6-A0BD-44E0-1C720653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ADF49E-E5AE-1123-EF6F-0A2B7A4477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2D5AA4-4046-F173-015D-049BA5BC9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740C-B562-44B9-9C05-720069EC68EB}" type="datetimeFigureOut">
              <a:rPr lang="en-US" smtClean="0"/>
              <a:t>2/27/2023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94218-DCE0-D4ED-58C5-B087023E6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5779E-90EF-A015-A466-337233E82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9BDB-DEB2-435B-8215-82ECC281E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888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D209E6-A483-A456-D115-CEA36D797E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E908B6-EAD4-B6FE-4B4C-761C045009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118FBA-1400-2EE6-9CB9-6ACD33ADA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740C-B562-44B9-9C05-720069EC68EB}" type="datetimeFigureOut">
              <a:rPr lang="en-US" smtClean="0"/>
              <a:t>2/27/2023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4604A-FF4E-51FD-CA8A-BF5FF9385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7FCFE-418B-C752-E3CB-952C2798A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9BDB-DEB2-435B-8215-82ECC281E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40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C4CEF-E89D-1047-7C14-E6FFEA40C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50336E-17BC-9A18-B2F9-4DBF969037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2717A5-7007-A2D8-A0D4-DC05930C3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740C-B562-44B9-9C05-720069EC68EB}" type="datetimeFigureOut">
              <a:rPr lang="en-US" smtClean="0"/>
              <a:t>2/27/2023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DEF2CC-D083-55DC-FA93-97623BB7E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F933C-28F8-E829-EAF2-C8455519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9BDB-DEB2-435B-8215-82ECC281E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39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14BA3-33B8-3F4A-F0F4-3A26D175D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38E2E-8FBC-02F5-BD3C-476965B783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36C5E-FCEB-89C1-232A-69A3FA21A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740C-B562-44B9-9C05-720069EC68EB}" type="datetimeFigureOut">
              <a:rPr lang="en-US" smtClean="0"/>
              <a:t>2/27/2023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A476AD-F779-2BB1-C38D-2C7D55952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E2D235-7B39-501B-9649-46BE5F8BD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9BDB-DEB2-435B-8215-82ECC281E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81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4AD8E-223E-4F40-20DE-F93302256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D5FD7-5590-65AE-1B37-BBB575537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912B8-6D16-EF56-6414-8CB41D3272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ECBE89-A339-DD02-D82D-3C5D21C58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740C-B562-44B9-9C05-720069EC68EB}" type="datetimeFigureOut">
              <a:rPr lang="en-US" smtClean="0"/>
              <a:t>2/27/2023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45F683-54FE-ECB1-6112-E5CE422CF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B8831C-A3CF-4E7A-459A-DD4AAAACF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9BDB-DEB2-435B-8215-82ECC281E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652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65783-5DF8-79C5-3A4F-B038DF58D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AE6E41-C84E-62E4-484C-C70F90C16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178C2E-411D-FCFE-2F87-87BEFE8F1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175CD-31DA-4ED8-30D7-254C955C1D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FC92E9-A435-446D-C22F-9D1FE91E5E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CDDEA9-F657-4F08-4123-B1BAE0A2F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740C-B562-44B9-9C05-720069EC68EB}" type="datetimeFigureOut">
              <a:rPr lang="en-US" smtClean="0"/>
              <a:t>2/27/2023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90AAB6-31FC-C707-4E2A-99499CAE4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02D481-2A02-9376-0780-A5146B31F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9BDB-DEB2-435B-8215-82ECC281E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456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C3FC3-191A-B9B4-E764-E29A54900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C67A19-6816-FB76-ECEF-0D9839784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740C-B562-44B9-9C05-720069EC68EB}" type="datetimeFigureOut">
              <a:rPr lang="en-US" smtClean="0"/>
              <a:t>2/27/2023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E45C3C-7AB9-05A7-2D41-6DFF9B480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275CF3-2B7E-6484-7AD3-3D30839DB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9BDB-DEB2-435B-8215-82ECC281E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02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C2601F-63F8-3E5D-8421-0CCEBF5F0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740C-B562-44B9-9C05-720069EC68EB}" type="datetimeFigureOut">
              <a:rPr lang="en-US" smtClean="0"/>
              <a:t>2/27/2023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8C5900-B5A7-AC61-E3CC-203591F10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491085-DDC4-4A46-8394-C4B713310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9BDB-DEB2-435B-8215-82ECC281E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60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290A-5418-6A9D-9E0A-E6683AA64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C8F90-BE8F-FF0C-0ADA-66705D2CF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BB95B-D21E-5B45-3FD3-1FB16C3CE4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8981C7-C941-B397-7A72-C7B1E9C14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740C-B562-44B9-9C05-720069EC68EB}" type="datetimeFigureOut">
              <a:rPr lang="en-US" smtClean="0"/>
              <a:t>2/27/2023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3EB366-5C4C-0937-6BDB-CC975870E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98F50-3D83-978B-0B52-632D784B8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9BDB-DEB2-435B-8215-82ECC281E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174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00550-0552-E1C7-570A-9974141B9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3A5FCF-5DA9-C2BC-1B27-6A43A802E6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C77E42-99D6-62DF-9E93-FC28668075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5F0489-37DE-0EB4-0511-276BB6103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A740C-B562-44B9-9C05-720069EC68EB}" type="datetimeFigureOut">
              <a:rPr lang="en-US" smtClean="0"/>
              <a:t>2/27/2023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0AC480-218B-32A7-6311-E72E371EA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FA32B5-406C-1349-F621-54B0D7243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9BDB-DEB2-435B-8215-82ECC281E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0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4CDEE5-80E7-992F-336D-7116F70BB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329DE7-F50A-34B9-A0A2-95DEB743EE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BC2BD-6621-83C6-2DA8-8A4EE5568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A740C-B562-44B9-9C05-720069EC68EB}" type="datetimeFigureOut">
              <a:rPr lang="en-US" smtClean="0"/>
              <a:t>2/27/2023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626041-0091-7427-9593-76F6CFC14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560C1A-A3B7-B179-8F30-D2F9D24A5F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09BDB-DEB2-435B-8215-82ECC281E8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585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D477611-29D6-5E73-96A3-8EA7E55257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HiPace</a:t>
            </a:r>
            <a:r>
              <a:rPr lang="en-US" dirty="0"/>
              <a:t> 1200</a:t>
            </a:r>
            <a:br>
              <a:rPr lang="en-US" dirty="0"/>
            </a:br>
            <a:r>
              <a:rPr lang="en-US" dirty="0"/>
              <a:t>Turbo Pump (back-up)</a:t>
            </a:r>
            <a:br>
              <a:rPr lang="en-US" dirty="0"/>
            </a:br>
            <a:r>
              <a:rPr lang="en-US" dirty="0"/>
              <a:t>Muhammad Farooq</a:t>
            </a:r>
          </a:p>
        </p:txBody>
      </p:sp>
    </p:spTree>
    <p:extLst>
      <p:ext uri="{BB962C8B-B14F-4D97-AF65-F5344CB8AC3E}">
        <p14:creationId xmlns:p14="http://schemas.microsoft.com/office/powerpoint/2010/main" val="189007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4C22B94D-A14E-F29C-18A6-8D36F429A3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662555"/>
            <a:ext cx="9601200" cy="420588"/>
          </a:xfrm>
          <a:prstGeom prst="rect">
            <a:avLst/>
          </a:prstGeom>
          <a:solidFill>
            <a:srgbClr val="FFFFCC"/>
          </a:solidFill>
          <a:ln w="28440" cap="sq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840" tIns="48240" rIns="96840" bIns="4824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263"/>
              </a:spcBef>
            </a:pPr>
            <a:r>
              <a:rPr lang="en-US" altLang="en-US" sz="2100" b="0" dirty="0">
                <a:solidFill>
                  <a:srgbClr val="0000FF"/>
                </a:solidFill>
                <a:latin typeface="Ubuntu" charset="0"/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501017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>
            <a:extLst>
              <a:ext uri="{FF2B5EF4-FFF2-40B4-BE49-F238E27FC236}">
                <a16:creationId xmlns:a16="http://schemas.microsoft.com/office/drawing/2014/main" id="{E73DCC51-56A8-88CA-D760-F5980FC98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6988" y="-9525"/>
            <a:ext cx="9601200" cy="420588"/>
          </a:xfrm>
          <a:prstGeom prst="rect">
            <a:avLst/>
          </a:prstGeom>
          <a:solidFill>
            <a:srgbClr val="FFFFCC"/>
          </a:solidFill>
          <a:ln w="28440" cap="sq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840" tIns="48240" rIns="96840" bIns="4824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263"/>
              </a:spcBef>
            </a:pPr>
            <a:r>
              <a:rPr lang="en-US" altLang="en-US" sz="2100" b="0" dirty="0">
                <a:solidFill>
                  <a:srgbClr val="0000FF"/>
                </a:solidFill>
                <a:latin typeface="Ubuntu" charset="0"/>
              </a:rPr>
              <a:t>Running turbo pump </a:t>
            </a:r>
            <a:endParaRPr lang="en-US" altLang="en-US" sz="2100" b="0" dirty="0">
              <a:solidFill>
                <a:srgbClr val="FF1493"/>
              </a:solidFill>
              <a:latin typeface="Ubuntu" charset="0"/>
            </a:endParaRPr>
          </a:p>
        </p:txBody>
      </p:sp>
      <p:pic>
        <p:nvPicPr>
          <p:cNvPr id="7" name="Picture 6" descr="A picture containing text, cluttered&#10;&#10;Description automatically generated">
            <a:extLst>
              <a:ext uri="{FF2B5EF4-FFF2-40B4-BE49-F238E27FC236}">
                <a16:creationId xmlns:a16="http://schemas.microsoft.com/office/drawing/2014/main" id="{81D2D144-5BE8-093E-D7B5-8792647C7E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98538" y="857250"/>
            <a:ext cx="5740400" cy="5143500"/>
          </a:xfrm>
          <a:prstGeom prst="rect">
            <a:avLst/>
          </a:prstGeom>
        </p:spPr>
      </p:pic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7B34FBCE-09F5-5F6A-0A6A-669A759825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0" r="33750"/>
          <a:stretch/>
        </p:blipFill>
        <p:spPr>
          <a:xfrm rot="5400000">
            <a:off x="7666831" y="-515461"/>
            <a:ext cx="2153920" cy="4302442"/>
          </a:xfrm>
          <a:prstGeom prst="rect">
            <a:avLst/>
          </a:prstGeom>
        </p:spPr>
      </p:pic>
      <p:pic>
        <p:nvPicPr>
          <p:cNvPr id="3" name="Picture 2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35EF3BE0-CC57-194E-FD7F-6D31A569D88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64"/>
          <a:stretch/>
        </p:blipFill>
        <p:spPr>
          <a:xfrm>
            <a:off x="6592570" y="2712720"/>
            <a:ext cx="4302442" cy="358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180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floor, indoor, cluttered, trash&#10;&#10;Description automatically generated">
            <a:extLst>
              <a:ext uri="{FF2B5EF4-FFF2-40B4-BE49-F238E27FC236}">
                <a16:creationId xmlns:a16="http://schemas.microsoft.com/office/drawing/2014/main" id="{12F27F1A-C8FE-92E1-006C-487DA15AD8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728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">
            <a:extLst>
              <a:ext uri="{FF2B5EF4-FFF2-40B4-BE49-F238E27FC236}">
                <a16:creationId xmlns:a16="http://schemas.microsoft.com/office/drawing/2014/main" id="{F4911B10-4A4E-FE9D-6B7F-451F9229F0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6988" y="41275"/>
            <a:ext cx="9601200" cy="420588"/>
          </a:xfrm>
          <a:prstGeom prst="rect">
            <a:avLst/>
          </a:prstGeom>
          <a:solidFill>
            <a:srgbClr val="FFFFCC"/>
          </a:solidFill>
          <a:ln w="28440" cap="sq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840" tIns="48240" rIns="96840" bIns="4824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263"/>
              </a:spcBef>
            </a:pPr>
            <a:r>
              <a:rPr lang="en-US" altLang="en-US" sz="2100" b="0" dirty="0">
                <a:solidFill>
                  <a:srgbClr val="0000FF"/>
                </a:solidFill>
                <a:latin typeface="Ubuntu" charset="0"/>
              </a:rPr>
              <a:t>Abbreviations &amp; Symbols </a:t>
            </a:r>
            <a:endParaRPr lang="en-US" altLang="en-US" sz="2100" b="0" dirty="0">
              <a:solidFill>
                <a:srgbClr val="FF1493"/>
              </a:solidFill>
              <a:latin typeface="Ubuntu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56BEA7-2555-EB20-2CF7-593F9DF1CCDA}"/>
              </a:ext>
            </a:extLst>
          </p:cNvPr>
          <p:cNvSpPr txBox="1"/>
          <p:nvPr/>
        </p:nvSpPr>
        <p:spPr>
          <a:xfrm>
            <a:off x="936085" y="856606"/>
            <a:ext cx="46161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Abbreviations: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DCU: </a:t>
            </a:r>
            <a:r>
              <a:rPr lang="en-US" dirty="0"/>
              <a:t>Display Control 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HPU: </a:t>
            </a:r>
            <a:r>
              <a:rPr lang="en-US" dirty="0"/>
              <a:t>Handed Programming 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TC: </a:t>
            </a:r>
            <a:r>
              <a:rPr lang="en-US" dirty="0"/>
              <a:t>Electronic drive unit for turbopump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PB: </a:t>
            </a:r>
            <a:r>
              <a:rPr lang="en-US" dirty="0"/>
              <a:t>Profibus version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DN: </a:t>
            </a:r>
            <a:r>
              <a:rPr lang="en-US" dirty="0" err="1"/>
              <a:t>DeviceNet</a:t>
            </a:r>
            <a:r>
              <a:rPr lang="en-US" dirty="0"/>
              <a:t> version</a:t>
            </a:r>
            <a:endParaRPr lang="en-PK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38B405-C340-4BF1-58EC-0A27E205F274}"/>
              </a:ext>
            </a:extLst>
          </p:cNvPr>
          <p:cNvSpPr txBox="1"/>
          <p:nvPr/>
        </p:nvSpPr>
        <p:spPr>
          <a:xfrm>
            <a:off x="1296988" y="2577286"/>
            <a:ext cx="42706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Symbols</a:t>
            </a:r>
          </a:p>
          <a:p>
            <a:r>
              <a:rPr lang="en-US" dirty="0"/>
              <a:t>High vacuum flange </a:t>
            </a:r>
          </a:p>
          <a:p>
            <a:r>
              <a:rPr lang="en-US" dirty="0"/>
              <a:t>Fore-vacuum flange </a:t>
            </a:r>
            <a:endParaRPr lang="en-US" b="1" dirty="0"/>
          </a:p>
          <a:p>
            <a:r>
              <a:rPr lang="en-US" dirty="0"/>
              <a:t>Vacuum flange of the backing pump</a:t>
            </a:r>
          </a:p>
          <a:p>
            <a:r>
              <a:rPr lang="en-US" dirty="0"/>
              <a:t>Exhaust flange of the backing pump</a:t>
            </a:r>
          </a:p>
          <a:p>
            <a:r>
              <a:rPr lang="en-US" dirty="0"/>
              <a:t>Electrical connection</a:t>
            </a:r>
          </a:p>
          <a:p>
            <a:r>
              <a:rPr lang="en-US" dirty="0"/>
              <a:t>Sealing gas connection</a:t>
            </a:r>
          </a:p>
          <a:p>
            <a:r>
              <a:rPr lang="en-US" dirty="0"/>
              <a:t>Venting connection</a:t>
            </a:r>
          </a:p>
          <a:p>
            <a:r>
              <a:rPr lang="en-US" dirty="0"/>
              <a:t>Cooling water connection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9D10A1-07DC-5BAB-9332-5C8B506CE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085" y="2878697"/>
            <a:ext cx="263455" cy="252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665925A-D858-3EC7-1435-ABA0E3BBD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612" y="3177729"/>
            <a:ext cx="227571" cy="216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D1B26DD-C00D-25CB-5012-5A7FF949FC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612" y="3447495"/>
            <a:ext cx="216000" cy="20769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FF70841-2170-0808-45A0-6670BB01DF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085" y="3727304"/>
            <a:ext cx="252000" cy="23491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5616540-A386-8ECB-0891-FD2A3BD73F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6004" y="3991601"/>
            <a:ext cx="252000" cy="252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43BAF9B-053E-2123-A55B-3D078D0309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4666" y="4263742"/>
            <a:ext cx="233673" cy="252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1D0AA3A-A739-D9DF-F521-BDA9D3FA9F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9871" y="4558826"/>
            <a:ext cx="271765" cy="252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984C3AA-E1DE-4422-BCF0-7FC59677A2D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0998" y="4810826"/>
            <a:ext cx="232981" cy="252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05E0265-30BB-6DA2-4DE2-B1C9F6A397C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44690" y="4263742"/>
            <a:ext cx="3467100" cy="24003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134A3A1-924F-0B50-DCB8-90F2DE5B8C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53860" y="664751"/>
            <a:ext cx="2899820" cy="357885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F75EC08-C437-6965-937A-AFCAE20343B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71289" y="664750"/>
            <a:ext cx="2997405" cy="3578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337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>
            <a:extLst>
              <a:ext uri="{FF2B5EF4-FFF2-40B4-BE49-F238E27FC236}">
                <a16:creationId xmlns:a16="http://schemas.microsoft.com/office/drawing/2014/main" id="{E73DCC51-56A8-88CA-D760-F5980FC98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6988" y="41275"/>
            <a:ext cx="9601200" cy="420588"/>
          </a:xfrm>
          <a:prstGeom prst="rect">
            <a:avLst/>
          </a:prstGeom>
          <a:solidFill>
            <a:srgbClr val="FFFFCC"/>
          </a:solidFill>
          <a:ln w="28440" cap="sq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840" tIns="48240" rIns="96840" bIns="4824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263"/>
              </a:spcBef>
            </a:pPr>
            <a:r>
              <a:rPr lang="en-US" altLang="en-US" sz="2100" b="0" dirty="0">
                <a:solidFill>
                  <a:srgbClr val="0000FF"/>
                </a:solidFill>
                <a:latin typeface="Ubuntu" charset="0"/>
              </a:rPr>
              <a:t>Range of Applications </a:t>
            </a:r>
            <a:endParaRPr lang="en-US" altLang="en-US" sz="2100" b="0" dirty="0">
              <a:solidFill>
                <a:srgbClr val="FF1493"/>
              </a:solidFill>
              <a:latin typeface="Ubuntu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CF12DE0F-B1D0-615D-66A2-1B427E0C4AA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07664622"/>
                  </p:ext>
                </p:extLst>
              </p:nvPr>
            </p:nvGraphicFramePr>
            <p:xfrm>
              <a:off x="2032000" y="719666"/>
              <a:ext cx="8128000" cy="39776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4064000">
                      <a:extLst>
                        <a:ext uri="{9D8B030D-6E8A-4147-A177-3AD203B41FA5}">
                          <a16:colId xmlns:a16="http://schemas.microsoft.com/office/drawing/2014/main" val="531734122"/>
                        </a:ext>
                      </a:extLst>
                    </a:gridCol>
                    <a:gridCol w="4064000">
                      <a:extLst>
                        <a:ext uri="{9D8B030D-6E8A-4147-A177-3AD203B41FA5}">
                          <a16:colId xmlns:a16="http://schemas.microsoft.com/office/drawing/2014/main" val="311562731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Installation location </a:t>
                          </a:r>
                          <a:endParaRPr lang="en-US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weather protected (indoors)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394718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Protection class 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IP54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789217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Temperature </a:t>
                          </a:r>
                          <a:endParaRPr lang="en-US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+5 °C to +40 °C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947741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Relative humidity </a:t>
                          </a:r>
                          <a:endParaRPr lang="en-US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max. 80 %, at T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 31 °C, to max. 50 % at T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 40 °C</a:t>
                          </a:r>
                          <a:endParaRPr lang="en-US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832755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Atmospheric pressure </a:t>
                          </a:r>
                          <a:endParaRPr lang="en-US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750 hPa - 1060 hPa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997864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Installation altitude </a:t>
                          </a:r>
                          <a:endParaRPr lang="en-US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2000 m max.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850470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Degree of pollution 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PK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</a:t>
                          </a:r>
                          <a:endParaRPr lang="en-PK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309609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Permissible surrounding magnetic field 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 6 </a:t>
                          </a:r>
                          <a:r>
                            <a:rPr lang="en-US" sz="1800" b="0" i="0" dirty="0" err="1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mT</a:t>
                          </a:r>
                          <a:endParaRPr lang="en-US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672895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Overvoltage category 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II</a:t>
                          </a:r>
                          <a:endParaRPr lang="en-US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296137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Connection voltage 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100-120/200-240 (± 10%) V AC</a:t>
                          </a:r>
                          <a:endParaRPr lang="en-US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643478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CF12DE0F-B1D0-615D-66A2-1B427E0C4AA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07664622"/>
                  </p:ext>
                </p:extLst>
              </p:nvPr>
            </p:nvGraphicFramePr>
            <p:xfrm>
              <a:off x="2032000" y="719666"/>
              <a:ext cx="8128000" cy="39776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4064000">
                      <a:extLst>
                        <a:ext uri="{9D8B030D-6E8A-4147-A177-3AD203B41FA5}">
                          <a16:colId xmlns:a16="http://schemas.microsoft.com/office/drawing/2014/main" val="531734122"/>
                        </a:ext>
                      </a:extLst>
                    </a:gridCol>
                    <a:gridCol w="4064000">
                      <a:extLst>
                        <a:ext uri="{9D8B030D-6E8A-4147-A177-3AD203B41FA5}">
                          <a16:colId xmlns:a16="http://schemas.microsoft.com/office/drawing/2014/main" val="311562731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Installation location </a:t>
                          </a:r>
                          <a:endParaRPr lang="en-US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weather protected (indoors)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394718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Protection class 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IP54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789217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Temperature </a:t>
                          </a:r>
                          <a:endParaRPr lang="en-US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+5 °C to +40 °C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9477418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Relative humidity </a:t>
                          </a:r>
                          <a:endParaRPr lang="en-US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PK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0150" t="-179048" r="-300" b="-36190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832755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Atmospheric pressure </a:t>
                          </a:r>
                          <a:endParaRPr lang="en-US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750 hPa - 1060 hPa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997864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Installation altitude </a:t>
                          </a:r>
                          <a:endParaRPr lang="en-US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2000 m max.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850470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Degree of pollution 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PK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</a:t>
                          </a:r>
                          <a:endParaRPr lang="en-PK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309609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Permissible surrounding magnetic field 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PK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00150" t="-778689" r="-300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672895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Overvoltage category 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II</a:t>
                          </a:r>
                          <a:endParaRPr lang="en-US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296137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800" b="0" i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Connection voltage </a:t>
                          </a:r>
                          <a:endParaRPr lang="en-US" sz="180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800" b="0" i="0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100-120/200-240 (± 10%) V AC</a:t>
                          </a:r>
                          <a:endParaRPr lang="en-US" sz="1800" dirty="0">
                            <a:effectLst/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6434780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179104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>
            <a:extLst>
              <a:ext uri="{FF2B5EF4-FFF2-40B4-BE49-F238E27FC236}">
                <a16:creationId xmlns:a16="http://schemas.microsoft.com/office/drawing/2014/main" id="{E73DCC51-56A8-88CA-D760-F5980FC98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6988" y="41275"/>
            <a:ext cx="9601200" cy="420588"/>
          </a:xfrm>
          <a:prstGeom prst="rect">
            <a:avLst/>
          </a:prstGeom>
          <a:solidFill>
            <a:srgbClr val="FFFFCC"/>
          </a:solidFill>
          <a:ln w="28440" cap="sq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840" tIns="48240" rIns="96840" bIns="4824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263"/>
              </a:spcBef>
            </a:pPr>
            <a:r>
              <a:rPr lang="en-US" altLang="en-US" sz="2100" b="0" dirty="0">
                <a:solidFill>
                  <a:srgbClr val="0000FF"/>
                </a:solidFill>
                <a:latin typeface="Ubuntu" charset="0"/>
              </a:rPr>
              <a:t>Transport of turbo pump </a:t>
            </a:r>
            <a:endParaRPr lang="en-US" altLang="en-US" sz="2100" b="0" dirty="0">
              <a:solidFill>
                <a:srgbClr val="FF1493"/>
              </a:solidFill>
              <a:latin typeface="Ubuntu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536DF1-6404-5944-9756-10B1BD023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7711" y="629919"/>
            <a:ext cx="3820477" cy="48564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27B09F-E761-218E-A2FD-AD5B061DD8E6}"/>
              </a:ext>
            </a:extLst>
          </p:cNvPr>
          <p:cNvSpPr txBox="1"/>
          <p:nvPr/>
        </p:nvSpPr>
        <p:spPr>
          <a:xfrm>
            <a:off x="1252539" y="1606401"/>
            <a:ext cx="60960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dirty="0">
                <a:solidFill>
                  <a:srgbClr val="000000"/>
                </a:solidFill>
                <a:effectLst/>
                <a:latin typeface="Calibri (Body)"/>
              </a:rPr>
              <a:t>Information regarding transport of the turbopump without packaging</a:t>
            </a:r>
            <a:br>
              <a:rPr lang="en-US" sz="2000" b="1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2000" b="0" i="0" dirty="0">
                <a:solidFill>
                  <a:srgbClr val="000000"/>
                </a:solidFill>
                <a:effectLst/>
                <a:latin typeface="Calibri (Body)"/>
              </a:rPr>
              <a:t>2 eye bolts are included in the shipment and are firmly bolted to the turbopump ex works.</a:t>
            </a:r>
            <a:br>
              <a:rPr lang="en-US" sz="2000" b="0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2000" b="0" i="0" dirty="0">
                <a:solidFill>
                  <a:srgbClr val="000000"/>
                </a:solidFill>
                <a:effectLst/>
                <a:latin typeface="Calibri (Body)"/>
              </a:rPr>
              <a:t>1. Attach suitable lifting tools to both eye bolts.</a:t>
            </a:r>
            <a:br>
              <a:rPr lang="en-US" sz="2000" b="0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2000" b="0" i="0" dirty="0">
                <a:solidFill>
                  <a:srgbClr val="000000"/>
                </a:solidFill>
                <a:effectLst/>
                <a:latin typeface="Calibri (Body)"/>
              </a:rPr>
              <a:t>2. Pay attention to the correct use and fastening of the lifting equipment.</a:t>
            </a:r>
            <a:br>
              <a:rPr lang="en-US" sz="2000" b="0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2000" b="0" i="0" dirty="0">
                <a:solidFill>
                  <a:srgbClr val="000000"/>
                </a:solidFill>
                <a:effectLst/>
                <a:latin typeface="Calibri (Body)"/>
              </a:rPr>
              <a:t>3. Lift the turbopump vertically (e.g. out of the packaging).</a:t>
            </a:r>
            <a:br>
              <a:rPr lang="en-US" sz="2000" b="0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2000" b="0" i="0" dirty="0">
                <a:solidFill>
                  <a:srgbClr val="000000"/>
                </a:solidFill>
                <a:effectLst/>
                <a:latin typeface="Calibri (Body)"/>
              </a:rPr>
              <a:t>4. Only transport the turbopump in its valid spatial position and with the rotor axis vertically aligned.</a:t>
            </a:r>
            <a:endParaRPr lang="en-PK" sz="2000" dirty="0">
              <a:latin typeface="Calibri (Body)"/>
            </a:endParaRPr>
          </a:p>
        </p:txBody>
      </p:sp>
    </p:spTree>
    <p:extLst>
      <p:ext uri="{BB962C8B-B14F-4D97-AF65-F5344CB8AC3E}">
        <p14:creationId xmlns:p14="http://schemas.microsoft.com/office/powerpoint/2010/main" val="1635399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>
            <a:extLst>
              <a:ext uri="{FF2B5EF4-FFF2-40B4-BE49-F238E27FC236}">
                <a16:creationId xmlns:a16="http://schemas.microsoft.com/office/drawing/2014/main" id="{E73DCC51-56A8-88CA-D760-F5980FC98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6988" y="41275"/>
            <a:ext cx="9601200" cy="420588"/>
          </a:xfrm>
          <a:prstGeom prst="rect">
            <a:avLst/>
          </a:prstGeom>
          <a:solidFill>
            <a:srgbClr val="FFFFCC"/>
          </a:solidFill>
          <a:ln w="28440" cap="sq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840" tIns="48240" rIns="96840" bIns="4824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263"/>
              </a:spcBef>
            </a:pPr>
            <a:r>
              <a:rPr lang="en-US" altLang="en-US" sz="2100" b="0" dirty="0">
                <a:solidFill>
                  <a:srgbClr val="0000FF"/>
                </a:solidFill>
                <a:latin typeface="Ubuntu" charset="0"/>
              </a:rPr>
              <a:t>Connecting to Cooling system </a:t>
            </a:r>
            <a:endParaRPr lang="en-US" altLang="en-US" sz="2100" b="0" dirty="0">
              <a:solidFill>
                <a:srgbClr val="FF1493"/>
              </a:solidFill>
              <a:latin typeface="Ubuntu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ABC95D-807F-4A36-A8F1-EE62D7E920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7"/>
          <a:stretch/>
        </p:blipFill>
        <p:spPr>
          <a:xfrm>
            <a:off x="6207760" y="461863"/>
            <a:ext cx="5118100" cy="38766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6F6944-64E5-63B8-9A46-512B1AA122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2160" y="4254301"/>
            <a:ext cx="5662612" cy="10096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F1A159-9959-7EFA-8CDE-8F3C389D723B}"/>
              </a:ext>
            </a:extLst>
          </p:cNvPr>
          <p:cNvSpPr txBox="1"/>
          <p:nvPr/>
        </p:nvSpPr>
        <p:spPr>
          <a:xfrm>
            <a:off x="1219200" y="757258"/>
            <a:ext cx="463296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Calibri (Body)"/>
              </a:rPr>
              <a:t>Procedure: </a:t>
            </a:r>
            <a:endParaRPr lang="en-US" sz="1800" b="1" i="0" dirty="0">
              <a:solidFill>
                <a:srgbClr val="000000"/>
              </a:solidFill>
              <a:effectLst/>
              <a:latin typeface="Calibri (Body)"/>
            </a:endParaRPr>
          </a:p>
          <a:p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1. Screw one hose nozzle with sealing ring onto each of the turbopump's cooling water connections.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– Tightening torque: max. </a:t>
            </a:r>
            <a:r>
              <a:rPr lang="en-US" sz="1800" b="1" i="0" dirty="0">
                <a:solidFill>
                  <a:srgbClr val="000000"/>
                </a:solidFill>
                <a:effectLst/>
                <a:latin typeface="Calibri (Body)"/>
              </a:rPr>
              <a:t>15 Nm</a:t>
            </a:r>
            <a:br>
              <a:rPr lang="en-US" sz="1800" b="1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2. Connect the cooling water supply line to the hose nozzle at the designated cooling water inlet of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the turbopump.</a:t>
            </a:r>
            <a:r>
              <a:rPr lang="en-US" dirty="0">
                <a:latin typeface="Calibri (Body)"/>
              </a:rPr>
              <a:t> </a:t>
            </a:r>
            <a:br>
              <a:rPr lang="en-US" dirty="0">
                <a:latin typeface="Calibri (Body)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3. Connect the cooling water return line to the hose nozzle at the designated cooling water outlet of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the turbopump.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4. Secure the hose lines on the turbopump with hose clamps.</a:t>
            </a:r>
            <a:r>
              <a:rPr lang="en-US" dirty="0">
                <a:latin typeface="Calibri (Body)"/>
              </a:rPr>
              <a:t> </a:t>
            </a:r>
            <a:endParaRPr lang="en-PK" dirty="0">
              <a:latin typeface="Calibri (Body)"/>
            </a:endParaRPr>
          </a:p>
        </p:txBody>
      </p:sp>
    </p:spTree>
    <p:extLst>
      <p:ext uri="{BB962C8B-B14F-4D97-AF65-F5344CB8AC3E}">
        <p14:creationId xmlns:p14="http://schemas.microsoft.com/office/powerpoint/2010/main" val="368417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E93373-5CFC-7E3A-F291-F199B63BA39A}"/>
              </a:ext>
            </a:extLst>
          </p:cNvPr>
          <p:cNvSpPr txBox="1"/>
          <p:nvPr/>
        </p:nvSpPr>
        <p:spPr>
          <a:xfrm>
            <a:off x="307910" y="886408"/>
            <a:ext cx="9713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Notes: There are two bottles of oil. Use the one with model number “ PM 006 336 T“ </a:t>
            </a:r>
            <a:r>
              <a:rPr lang="en-US" dirty="0" err="1"/>
              <a:t>Fomblin</a:t>
            </a:r>
            <a:r>
              <a:rPr lang="en-US" dirty="0"/>
              <a:t> oil F3 50 ml. The other bottle is backup for the old turbo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8CC2BA-DAF3-85CB-3D84-A1473EB27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13" y="2176952"/>
            <a:ext cx="5705475" cy="41624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494C6B-D2E1-38A4-B48B-EB7B446B9E6B}"/>
              </a:ext>
            </a:extLst>
          </p:cNvPr>
          <p:cNvSpPr txBox="1"/>
          <p:nvPr/>
        </p:nvSpPr>
        <p:spPr>
          <a:xfrm>
            <a:off x="410547" y="1642188"/>
            <a:ext cx="2425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Draining the oil: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0AB029-CA62-B45D-0E4C-6C9332BD8898}"/>
              </a:ext>
            </a:extLst>
          </p:cNvPr>
          <p:cNvSpPr txBox="1"/>
          <p:nvPr/>
        </p:nvSpPr>
        <p:spPr>
          <a:xfrm>
            <a:off x="7262326" y="1642188"/>
            <a:ext cx="2425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Fill the oil: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664ABA9-9730-B4B7-AC7B-812E3485A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8114" y="2120969"/>
            <a:ext cx="4686300" cy="2286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919C34B-FA05-7225-BFB7-1F80E33D6A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1428" y="4647536"/>
            <a:ext cx="4876800" cy="695325"/>
          </a:xfrm>
          <a:prstGeom prst="rect">
            <a:avLst/>
          </a:prstGeom>
        </p:spPr>
      </p:pic>
      <p:sp>
        <p:nvSpPr>
          <p:cNvPr id="2" name="Text Box 1">
            <a:extLst>
              <a:ext uri="{FF2B5EF4-FFF2-40B4-BE49-F238E27FC236}">
                <a16:creationId xmlns:a16="http://schemas.microsoft.com/office/drawing/2014/main" id="{0703F374-5468-2DA1-E31D-9A29C4664C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6988" y="41275"/>
            <a:ext cx="9601200" cy="420588"/>
          </a:xfrm>
          <a:prstGeom prst="rect">
            <a:avLst/>
          </a:prstGeom>
          <a:solidFill>
            <a:srgbClr val="FFFFCC"/>
          </a:solidFill>
          <a:ln w="28440" cap="sq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840" tIns="48240" rIns="96840" bIns="4824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263"/>
              </a:spcBef>
            </a:pPr>
            <a:r>
              <a:rPr lang="en-US" altLang="en-US" sz="2100" b="0" dirty="0">
                <a:solidFill>
                  <a:srgbClr val="0000FF"/>
                </a:solidFill>
                <a:latin typeface="Ubuntu" charset="0"/>
              </a:rPr>
              <a:t>Filling up the Operating Fluid </a:t>
            </a:r>
            <a:endParaRPr lang="en-US" altLang="en-US" sz="2100" b="0" dirty="0">
              <a:solidFill>
                <a:srgbClr val="FF1493"/>
              </a:solidFill>
              <a:latin typeface="Ubuntu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555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>
            <a:extLst>
              <a:ext uri="{FF2B5EF4-FFF2-40B4-BE49-F238E27FC236}">
                <a16:creationId xmlns:a16="http://schemas.microsoft.com/office/drawing/2014/main" id="{E73DCC51-56A8-88CA-D760-F5980FC98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6988" y="41275"/>
            <a:ext cx="9601200" cy="420588"/>
          </a:xfrm>
          <a:prstGeom prst="rect">
            <a:avLst/>
          </a:prstGeom>
          <a:solidFill>
            <a:srgbClr val="FFFFCC"/>
          </a:solidFill>
          <a:ln w="28440" cap="sq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840" tIns="48240" rIns="96840" bIns="4824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263"/>
              </a:spcBef>
            </a:pPr>
            <a:r>
              <a:rPr lang="en-US" altLang="en-US" sz="2100" b="0">
                <a:solidFill>
                  <a:srgbClr val="0000FF"/>
                </a:solidFill>
                <a:latin typeface="Ubuntu" charset="0"/>
              </a:rPr>
              <a:t>Operation display Via LED</a:t>
            </a:r>
            <a:endParaRPr lang="en-US" altLang="en-US" sz="2100" b="0" dirty="0">
              <a:solidFill>
                <a:srgbClr val="FF1493"/>
              </a:solidFill>
              <a:latin typeface="Ubuntu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EE89A7-81D7-42D1-FA81-27F73EE06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6988" y="609600"/>
            <a:ext cx="9601200" cy="520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49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>
            <a:extLst>
              <a:ext uri="{FF2B5EF4-FFF2-40B4-BE49-F238E27FC236}">
                <a16:creationId xmlns:a16="http://schemas.microsoft.com/office/drawing/2014/main" id="{E73DCC51-56A8-88CA-D760-F5980FC98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6988" y="-9525"/>
            <a:ext cx="9601200" cy="420588"/>
          </a:xfrm>
          <a:prstGeom prst="rect">
            <a:avLst/>
          </a:prstGeom>
          <a:solidFill>
            <a:srgbClr val="FFFFCC"/>
          </a:solidFill>
          <a:ln w="28440" cap="sq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840" tIns="48240" rIns="96840" bIns="4824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263"/>
              </a:spcBef>
            </a:pPr>
            <a:r>
              <a:rPr lang="en-US" altLang="en-US" sz="2100" b="0" dirty="0">
                <a:solidFill>
                  <a:srgbClr val="0000FF"/>
                </a:solidFill>
                <a:latin typeface="Ubuntu" charset="0"/>
              </a:rPr>
              <a:t>Switching off and venting</a:t>
            </a:r>
            <a:endParaRPr lang="en-US" altLang="en-US" sz="2100" b="0" dirty="0">
              <a:solidFill>
                <a:srgbClr val="FF1493"/>
              </a:solidFill>
              <a:latin typeface="Ubuntu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C21423-7C05-4B4E-096F-D21AD2B9D4E8}"/>
              </a:ext>
            </a:extLst>
          </p:cNvPr>
          <p:cNvSpPr txBox="1"/>
          <p:nvPr/>
        </p:nvSpPr>
        <p:spPr>
          <a:xfrm>
            <a:off x="1296988" y="772160"/>
            <a:ext cx="9601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 (Body)"/>
              </a:rPr>
              <a:t>Switching 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i="0" dirty="0">
                <a:solidFill>
                  <a:srgbClr val="000000"/>
                </a:solidFill>
                <a:effectLst/>
                <a:latin typeface="Calibri (Body)"/>
              </a:rPr>
              <a:t>Notes for switching off the turbopump</a:t>
            </a:r>
            <a:br>
              <a:rPr lang="en-US" sz="1800" b="1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1. Shut down the turbopump via the control unit or remote control.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2. Close the fore-vacuum line.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3. Switch off the backing pump, if necessary.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4. Vent the turbopump (options see below).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5. Close the supply lines (e.g. for cooling water or sealing gas).</a:t>
            </a:r>
            <a:r>
              <a:rPr lang="en-US" dirty="0">
                <a:latin typeface="Calibri (Body)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7FBC26-639E-7EF3-0634-FDE286213531}"/>
              </a:ext>
            </a:extLst>
          </p:cNvPr>
          <p:cNvSpPr txBox="1"/>
          <p:nvPr/>
        </p:nvSpPr>
        <p:spPr>
          <a:xfrm>
            <a:off x="1295400" y="2803485"/>
            <a:ext cx="673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 (Body)"/>
              </a:rPr>
              <a:t>Manually Venting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Manual venting describes the standard process for venting the turbo pumping station.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1. Ensure that the vacuum system is shut down.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2. Open the black venting screw on the turbopump by one revolution maximum.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3. Wait for pressure equalization to atmospheric pressure in the vacuum system.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</a:br>
            <a:r>
              <a:rPr lang="en-US" sz="1800" b="0" i="0" dirty="0">
                <a:solidFill>
                  <a:srgbClr val="000000"/>
                </a:solidFill>
                <a:effectLst/>
                <a:latin typeface="Calibri (Body)"/>
              </a:rPr>
              <a:t>4. Close the venting screw again.</a:t>
            </a:r>
            <a:r>
              <a:rPr lang="en-US" dirty="0">
                <a:latin typeface="Calibri (Body)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35CDAD-4FA7-45C9-135B-CF05E242CD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0500" y="893241"/>
            <a:ext cx="2899820" cy="3578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335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1D7D148E-D9FB-D5A8-F5F2-4188BBCFD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6988" y="-9525"/>
            <a:ext cx="9601200" cy="420588"/>
          </a:xfrm>
          <a:prstGeom prst="rect">
            <a:avLst/>
          </a:prstGeom>
          <a:solidFill>
            <a:srgbClr val="FFFFCC"/>
          </a:solidFill>
          <a:ln w="28440" cap="sq">
            <a:solidFill>
              <a:srgbClr val="3333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840" tIns="48240" rIns="96840" bIns="4824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b="1">
                <a:solidFill>
                  <a:srgbClr val="FFFF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ts val="263"/>
              </a:spcBef>
            </a:pPr>
            <a:r>
              <a:rPr lang="en-US" altLang="en-US" sz="2100" b="0">
                <a:solidFill>
                  <a:srgbClr val="0000FF"/>
                </a:solidFill>
                <a:latin typeface="Ubuntu" charset="0"/>
              </a:rPr>
              <a:t>Rectifying malfunctions</a:t>
            </a:r>
            <a:endParaRPr lang="en-US" altLang="en-US" sz="2100" b="0" dirty="0">
              <a:solidFill>
                <a:srgbClr val="FF1493"/>
              </a:solidFill>
              <a:latin typeface="Ubuntu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64DFE6-56F6-740B-8626-9136045D5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812" y="411063"/>
            <a:ext cx="9601200" cy="623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259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546</Words>
  <Application>Microsoft Office PowerPoint</Application>
  <PresentationFormat>Widescreen</PresentationFormat>
  <Paragraphs>56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(Body)</vt:lpstr>
      <vt:lpstr>Calibri Light</vt:lpstr>
      <vt:lpstr>Cambria Math</vt:lpstr>
      <vt:lpstr>Ubuntu</vt:lpstr>
      <vt:lpstr>Office Theme</vt:lpstr>
      <vt:lpstr>HiPace 1200 Turbo Pump (back-up) Muhammad Farooq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the New Turbo Up and Running</dc:title>
  <dc:creator>zulkaida akbar</dc:creator>
  <cp:lastModifiedBy>Muhammad Farooq</cp:lastModifiedBy>
  <cp:revision>77</cp:revision>
  <dcterms:created xsi:type="dcterms:W3CDTF">2022-07-26T21:41:05Z</dcterms:created>
  <dcterms:modified xsi:type="dcterms:W3CDTF">2023-02-27T23:16:05Z</dcterms:modified>
</cp:coreProperties>
</file>