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70" r:id="rId4"/>
    <p:sldId id="273" r:id="rId5"/>
    <p:sldId id="274" r:id="rId6"/>
    <p:sldId id="272" r:id="rId7"/>
    <p:sldId id="275" r:id="rId8"/>
    <p:sldId id="267" r:id="rId9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2FCD-5F7C-3532-F849-17BF8AA342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20CA3-D34A-1BE6-7DAA-B309C51B8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38316-515C-CE3D-EB17-7A0F7B9AC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0BB9E-03D2-77C0-3CD7-5FA68B40F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0A697-ACC4-4326-70DB-62283254C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96146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169D2-526E-7453-C6BC-39D9C93CD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20F35-8782-1094-90EA-D8CB68C55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7DF25-B5F1-D449-7BE9-F19DF32C1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C400-80FE-05A7-8537-20CD64F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DD008-9008-103E-C2CF-012505E4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05389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1E83D-02E1-51A1-2060-05C44CD43C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F45F6E-2AE2-16AF-FA27-1070CF99D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C39FB-8EB4-133C-E17D-65BDCCEA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05B2E-447D-D7DF-C4B5-7A394FE00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76090-50FE-773B-89E4-95DF86DA3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76750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A188A-4F3E-314C-E91F-AFC650F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FC76F-C06F-9DF1-7178-05143E8EA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B7390-E0A4-BF5C-D77E-0CF2CE160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C37D7-7F86-2842-B3C1-D526CBA1C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ED221-610F-47E6-DF59-58F387C5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15876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7D713-0A2E-20CF-CD2A-E258EE44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21468-3022-81DC-2AE3-644030F17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3DA8A-BD44-F958-53A4-A077E42C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DADE2-74DD-3F3F-3EC3-C21C870E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CFAB8-8E0F-C885-7D46-A25433DCB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101498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71A38-960F-1BB4-11E8-FC058D1C3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0D0C9-467F-BD59-24F1-ED2E782AA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77EBE-C11E-2189-795B-A73DD024F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FD9B0-F93D-4A0D-5FDE-06185E10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68617-E4F7-7BFA-6CCC-C044111E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B51F5-5FB2-C125-7887-FF0CB65A7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98911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53497-65D8-79FD-816A-C2414FE4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DD9D0-17D4-E634-B6BD-19CE661E1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3DD9AA-689F-580C-2462-4AAB6598D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F9979A-6F1C-54A9-B7BD-16B70C2B12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6E5E9-212E-B681-FADD-DFC5F1DCC0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B5DEE8-920E-B8B0-3188-235D18555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5FDB56-13FD-AA1F-6F09-FABB012C4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813A80-6FF3-9243-5FCC-E99679A04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9083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9BD6D-7102-5770-C66E-A9D917155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A8ECE5-0A81-2481-D2C3-434BE6DFD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601A4-A183-67C5-FDB7-FE9074DD1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AD67D-6471-6804-A12D-13DBB36CF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0106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1D9C39-1AA4-A4DF-5133-7FD36C659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90364C-AC3E-4DC9-FC0B-7EEAC683F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42BF7-189C-4FE7-FA5F-41CC6E6C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8005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0FD3-7A3B-B121-9B7A-ECC0AC548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7BD2D-7B5B-5DAF-B6A9-285F96251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0836F4-766B-26F1-D587-0A1E9E8A9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A2534-2795-5913-E147-D7ACB789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A028D-7331-04EE-4912-BE6D1E69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ED75A-F9C8-2530-7805-A4549F29C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3688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7B2A8-00FA-6AD4-E20A-705FBAEBB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E43CA2-5924-CBA8-FA23-040FE0521F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6504D-4352-7BD9-0A2E-421A5A0A8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771F1-76A7-4E80-52FA-DAE0FD982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FDAB3D-F3CD-CC52-0116-A5CF0A68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AC0C7-AB2A-C6B0-99C8-0385C23DD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8752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B11840-AD5D-A2D5-BE46-5F64434D1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716CC-5BAA-0D99-6B65-9AA287967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786D6-1591-94AA-C634-D323A77B7D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B9CC1-527B-4832-A753-C4E5B13D1924}" type="datetimeFigureOut">
              <a:rPr lang="en-PK" smtClean="0"/>
              <a:t>13/03/2023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54F44-743A-4A87-6CE8-476848811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B0A11-5174-6B09-9ACD-37F08271C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0613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dealvac.com/Agilent-Varian-AX-65-Diffusion-Pump/pp/P106573" TargetMode="External"/><Relationship Id="rId3" Type="http://schemas.openxmlformats.org/officeDocument/2006/relationships/hyperlink" Target="https://www.agilent.com/en/product/vacuum-technologies/diffusion-pumps/small-diffusion-pumps/ax-65-diffusion-pump" TargetMode="External"/><Relationship Id="rId7" Type="http://schemas.openxmlformats.org/officeDocument/2006/relationships/hyperlink" Target="https://www.agilent.com/store/en_US/Prod-695405001/695405001" TargetMode="External"/><Relationship Id="rId2" Type="http://schemas.openxmlformats.org/officeDocument/2006/relationships/hyperlink" Target="https://www.agilent.com/cs/library/usermanuals/public/AX-65%20Diffusion%20Pump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dealvac.com/files/brochures/MSDS-SANTOVAC-5aa.pdf" TargetMode="External"/><Relationship Id="rId5" Type="http://schemas.openxmlformats.org/officeDocument/2006/relationships/hyperlink" Target="https://www.agilent.com/cs/library/msds/Oil,%20Santovac5_NAEnglish.pdf" TargetMode="External"/><Relationship Id="rId4" Type="http://schemas.openxmlformats.org/officeDocument/2006/relationships/hyperlink" Target="https://www.agilent.com/cs/library/datasheets/public/datasheet-ax-65-oil-diffusion-pump-5994-3465en-agilent.pdf" TargetMode="External"/><Relationship Id="rId9" Type="http://schemas.openxmlformats.org/officeDocument/2006/relationships/hyperlink" Target="https://www.idealvac.com/pp/P10228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gilent.com/en/product/vacuum-technologies/diffusion-pumps/small-diffusion-pumps/ax-65-diffusion-pump#specification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gilent.com/en/product/vacuum-technologies/diffusion-pumps/small-diffusion-pumps/ax-65-diffusion-pump#specification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AX-65 Diffusion Pump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6" name="Picture 5" descr="A close-up of a camera&#10;&#10;Description automatically generated with medium confidence">
            <a:extLst>
              <a:ext uri="{FF2B5EF4-FFF2-40B4-BE49-F238E27FC236}">
                <a16:creationId xmlns:a16="http://schemas.microsoft.com/office/drawing/2014/main" id="{7288051D-8893-BE15-54AB-D901E8B7CF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9111" r="12074" b="9926"/>
          <a:stretch/>
        </p:blipFill>
        <p:spPr>
          <a:xfrm>
            <a:off x="335280" y="726420"/>
            <a:ext cx="5181600" cy="5552460"/>
          </a:xfrm>
          <a:prstGeom prst="rect">
            <a:avLst/>
          </a:prstGeom>
        </p:spPr>
      </p:pic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C24297C3-7B3E-11CC-5639-D407E67033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1" t="12888" r="7778" b="12297"/>
          <a:stretch/>
        </p:blipFill>
        <p:spPr>
          <a:xfrm>
            <a:off x="5791200" y="937250"/>
            <a:ext cx="5699760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7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AX-65 Diffusion Pump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" name="TextBox 1">
            <a:hlinkClick r:id="rId2"/>
            <a:extLst>
              <a:ext uri="{FF2B5EF4-FFF2-40B4-BE49-F238E27FC236}">
                <a16:creationId xmlns:a16="http://schemas.microsoft.com/office/drawing/2014/main" id="{E65BE4A5-CA1E-6B04-859E-8DFEDBDA0C85}"/>
              </a:ext>
            </a:extLst>
          </p:cNvPr>
          <p:cNvSpPr txBox="1"/>
          <p:nvPr/>
        </p:nvSpPr>
        <p:spPr>
          <a:xfrm>
            <a:off x="782320" y="748709"/>
            <a:ext cx="1062736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Manual: </a:t>
            </a:r>
            <a:r>
              <a:rPr lang="en-US" sz="2500" dirty="0">
                <a:hlinkClick r:id="rId2"/>
              </a:rPr>
              <a:t>https://www.agilent.com/cs/library/usermanuals/public/AX-65%20Diffusion%20Pump.pdf</a:t>
            </a:r>
            <a:endParaRPr lang="en-US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 Pump page: </a:t>
            </a:r>
            <a:r>
              <a:rPr lang="en-US" sz="2500" dirty="0">
                <a:hlinkClick r:id="rId3"/>
              </a:rPr>
              <a:t>https://www.agilent.com/en/product/vacuum-technologies/diffusion-pumps/small-diffusion-pumps/ax-65-diffusion-pump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Datasheet: </a:t>
            </a:r>
            <a:r>
              <a:rPr lang="en-US" sz="2500" dirty="0">
                <a:hlinkClick r:id="rId4"/>
              </a:rPr>
              <a:t>https://www.agilent.com/cs/library/datasheets/public/datasheet-ax-65-oil-diffusion-pump-5994-3465en-agilent.pdf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Oil, SantoVac5 (250W)</a:t>
            </a:r>
          </a:p>
          <a:p>
            <a:r>
              <a:rPr lang="en-US" sz="2500" dirty="0">
                <a:hlinkClick r:id="rId5"/>
              </a:rPr>
              <a:t>https://www.agilent.com/cs/library/msds/Oil,%20Santovac5_NAEnglish.pdf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MSDS (Safety datasheet): </a:t>
            </a:r>
            <a:r>
              <a:rPr lang="en-US" sz="2500" dirty="0">
                <a:hlinkClick r:id="rId6"/>
              </a:rPr>
              <a:t>https://www.idealvac.com/files/brochures/MSDS-SANTOVAC-5aa.pdf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Oil, SantoVac5 40 cc: </a:t>
            </a:r>
            <a:r>
              <a:rPr lang="en-US" sz="2500" dirty="0">
                <a:hlinkClick r:id="rId7"/>
              </a:rPr>
              <a:t>https://www.agilent.com/store/en_US/Prod-695405001/695405001</a:t>
            </a:r>
            <a:r>
              <a:rPr lang="en-US" sz="2500" dirty="0"/>
              <a:t> </a:t>
            </a:r>
          </a:p>
          <a:p>
            <a:r>
              <a:rPr lang="en-US" sz="2500" b="1" dirty="0"/>
              <a:t>Links from </a:t>
            </a:r>
            <a:r>
              <a:rPr lang="en-US" sz="2500" b="1" dirty="0" err="1"/>
              <a:t>IdealVac</a:t>
            </a:r>
            <a:r>
              <a:rPr lang="en-US" sz="25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hlinkClick r:id="rId8"/>
              </a:rPr>
              <a:t>https://www.idealvac.com/Agilent-Varian-AX-65-Diffusion-Pump/pp/P106573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hlinkClick r:id="rId9"/>
              </a:rPr>
              <a:t>https://www.idealvac.com/pp/P102288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09043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Features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8550A-F2A1-D3EC-8143-8BC77EAFCB9C}"/>
              </a:ext>
            </a:extLst>
          </p:cNvPr>
          <p:cNvSpPr txBox="1"/>
          <p:nvPr/>
        </p:nvSpPr>
        <p:spPr>
          <a:xfrm>
            <a:off x="894080" y="822960"/>
            <a:ext cx="106273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High-performance specifications mean higher, cleaner vacuum levels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Fluid-level sight glass provides a quick indication of pump fluid status at all times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wide range of available pump configurations and flange combinations optimizes pump performance and fit for your application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Compact design makes integration into space-limited equipment easy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Full thermal protection guards against all over-temperature conditions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Optional 'pump-ready' thermal switch indicates when the pump is operational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Finned, vertical boiler promotes stable pumping, especially of light gases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Three-stage jet with ejector stage purifies pumping fluid and gives higher fore pressure tolerance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Fast warm up and cool down: 7-minute warmup time and 10-minute cool down time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cooling system simplifies utility requirements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 [</a:t>
            </a: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https://www.agilent.com/en/product/vacuum-technologies/diffusion-pumps/small-diffusion-pumps/ax-65-diffusion-pump#specifications</a:t>
            </a: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95984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BD3382-2BAC-DCF3-8674-0FDEDBB4BE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50" t="4148" r="35155" b="8296"/>
          <a:stretch/>
        </p:blipFill>
        <p:spPr>
          <a:xfrm>
            <a:off x="2598819" y="-20320"/>
            <a:ext cx="6485289" cy="687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286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B6F962-E060-F937-1A9C-1A65C8A8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74" t="4211" r="33605" b="27017"/>
          <a:stretch/>
        </p:blipFill>
        <p:spPr>
          <a:xfrm>
            <a:off x="2492942" y="413887"/>
            <a:ext cx="6102417" cy="63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9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319441" y="2579624"/>
            <a:ext cx="4529462" cy="16987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  <a:t>Specifications </a:t>
            </a:r>
          </a:p>
        </p:txBody>
      </p:sp>
      <p:sp>
        <p:nvSpPr>
          <p:cNvPr id="27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91219AB-C189-ED32-5BD8-F9E02CC9C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831372"/>
              </p:ext>
            </p:extLst>
          </p:nvPr>
        </p:nvGraphicFramePr>
        <p:xfrm>
          <a:off x="5168344" y="640080"/>
          <a:ext cx="6186520" cy="5550416"/>
        </p:xfrm>
        <a:graphic>
          <a:graphicData uri="http://schemas.openxmlformats.org/drawingml/2006/table">
            <a:tbl>
              <a:tblPr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361401">
                  <a:extLst>
                    <a:ext uri="{9D8B030D-6E8A-4147-A177-3AD203B41FA5}">
                      <a16:colId xmlns:a16="http://schemas.microsoft.com/office/drawing/2014/main" val="3181005139"/>
                    </a:ext>
                  </a:extLst>
                </a:gridCol>
                <a:gridCol w="2825119">
                  <a:extLst>
                    <a:ext uri="{9D8B030D-6E8A-4147-A177-3AD203B41FA5}">
                      <a16:colId xmlns:a16="http://schemas.microsoft.com/office/drawing/2014/main" val="2162448319"/>
                    </a:ext>
                  </a:extLst>
                </a:gridCol>
              </a:tblGrid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 dirty="0" err="1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Backstreaming</a:t>
                      </a:r>
                      <a:r>
                        <a:rPr lang="en-US" sz="1100" cap="none" spc="0" dirty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 Rate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2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-4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mg/cm²/min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561812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Cooldown Time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10 min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6958683"/>
                  </a:ext>
                </a:extLst>
              </a:tr>
              <a:tr h="9632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Electrical Requirements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1 ph</a:t>
                      </a:r>
                      <a:b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</a:br>
                      <a:endParaRPr lang="de-DE" sz="1100" cap="none" spc="0">
                        <a:solidFill>
                          <a:schemeClr val="tx1"/>
                        </a:solidFill>
                        <a:effectLst/>
                        <a:latin typeface="robotoregular"/>
                      </a:endParaRP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50/60 Hz</a:t>
                      </a:r>
                      <a:b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</a:br>
                      <a:endParaRPr lang="de-DE" sz="1100" cap="none" spc="0">
                        <a:solidFill>
                          <a:schemeClr val="tx1"/>
                        </a:solidFill>
                        <a:effectLst/>
                        <a:latin typeface="robotoregular"/>
                      </a:endParaRP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90/115/165/220 V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745727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Fluid Charge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30 CC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79295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Fluid Type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Oil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207380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Input Voltage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90, 115, 165, 220 V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3699740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Maximum Forepressure - Full Load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0.60 Torr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0.78 mbar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863230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Maximum Forepressure - No Load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0.75 Torr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1.00 mbar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215902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Maximum Throughput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pt-BR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0.19 T-L/s (0.25 mbar-L/s)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5451920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Operating Range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3.9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-3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to 6.5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-8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mbar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-3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to &lt;5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-8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Torr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704203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Pump Weight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8 lbs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3.63 kg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322305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Pumping Speed - Air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65 L/s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769069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Pumping Speed - He/H2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90 L/s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82069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Recommended Backing Pump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≥ 0.15 cfm (0.25 m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/hr)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035357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Warmup Time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 dirty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7 min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0695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313EEB-FFA7-7E8B-A54D-BB1BC1D2988C}"/>
              </a:ext>
            </a:extLst>
          </p:cNvPr>
          <p:cNvSpPr txBox="1"/>
          <p:nvPr/>
        </p:nvSpPr>
        <p:spPr>
          <a:xfrm>
            <a:off x="319441" y="4570268"/>
            <a:ext cx="428303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 [</a:t>
            </a:r>
            <a:r>
              <a:rPr lang="en-US" sz="18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https://www.agilent.com/en/product/vacuum-technologies/diffusion-pumps/small-diffusion-pumps/ax-65-diffusion-pump#specifications</a:t>
            </a:r>
            <a:r>
              <a:rPr lang="en-US" sz="18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12765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F894F8-1F2C-6CA3-D07A-527A9D3C0954}"/>
              </a:ext>
            </a:extLst>
          </p:cNvPr>
          <p:cNvSpPr txBox="1"/>
          <p:nvPr/>
        </p:nvSpPr>
        <p:spPr>
          <a:xfrm>
            <a:off x="885524" y="616017"/>
            <a:ext cx="1016427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Pump Oil choice and Installation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250 Watts heaters 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Santovac</a:t>
            </a:r>
            <a:r>
              <a:rPr lang="en-US" sz="1600" dirty="0"/>
              <a:t> 5 (</a:t>
            </a:r>
            <a:r>
              <a:rPr lang="en-US" sz="1600" dirty="0" err="1"/>
              <a:t>polyphynyl</a:t>
            </a:r>
            <a:r>
              <a:rPr lang="en-US" sz="1600" dirty="0"/>
              <a:t> ether)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200 Watts heaters 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DC-704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Recommended oil level 30 cc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Sidewall window to check the oil level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281AEA-AF60-9EA7-B962-C6EA39B7A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2462676"/>
            <a:ext cx="5962650" cy="41098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18F08B-AB19-C3B7-6169-3CB4C8C23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920" y="2375083"/>
            <a:ext cx="5622056" cy="43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37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15BACC-97F2-E92C-9A62-A767CCEDA850}"/>
              </a:ext>
            </a:extLst>
          </p:cNvPr>
          <p:cNvSpPr txBox="1"/>
          <p:nvPr/>
        </p:nvSpPr>
        <p:spPr>
          <a:xfrm>
            <a:off x="1696720" y="290578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Back up Slides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36904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497</Words>
  <Application>Microsoft Office PowerPoint</Application>
  <PresentationFormat>Widescreen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robotomedium</vt:lpstr>
      <vt:lpstr>robotoregular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80</cp:revision>
  <dcterms:created xsi:type="dcterms:W3CDTF">2023-03-03T23:26:46Z</dcterms:created>
  <dcterms:modified xsi:type="dcterms:W3CDTF">2023-03-13T18:53:15Z</dcterms:modified>
</cp:coreProperties>
</file>