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714C1-2DE2-8943-29D8-5DAFAB0011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C0EA86-250D-8FD6-9703-1D337F5683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CABCC-6ABA-257A-D0C7-764CBB742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F95767-A586-1391-08C3-49A349D0C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CD6F7-7D8D-5673-0DC3-FE0A38194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238539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77238-2CBE-36C3-EFA0-28BDB0EA0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75D89E-5CC7-B35D-E6D1-03E4E4D99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DE51D1-99F9-BF14-0D07-337259E7D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AB0C0-56FB-2AAB-2BF5-F40482E97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841B5-B601-BB8F-6409-C5133326A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943965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4092C1-DD1E-8EB3-3485-99A022B776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E930AF-7C16-34BD-EA03-6CB853EE71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66766-0867-F6C9-86FD-AEFD58F1E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E9AF52-5084-5B6F-008B-AB322FF33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59BA3-1DB2-8406-BFCB-C0B9563F3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63189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1F693-3646-E63E-C54B-B528C5FDD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05FB-9566-1B75-E434-EC8E6ED204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924DE-6F2F-9CD2-212F-69E11ED7F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FBD05B-2844-EF80-E766-493CAFB2A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7162E-06AD-DC8F-E904-7EB78FF2E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61089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D3613-C977-DFD9-5716-F7B0CCC1E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FA7927-BB3D-DCEB-6FE2-C30F62C29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F6C73-A7D2-C45A-73C0-58D3B71B2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B09347-5274-3C01-C9BF-D6B17B13F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FC708B-B3D7-FB00-6F41-A454D9A06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327229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2A061-9FC9-447B-C015-6C4C885E1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10C6F-1FCA-81CD-9EBA-D1EA144022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5AC431-302E-DEB7-A7EB-0A1F3B85BA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BB3AE-0B83-8C53-B833-06E6D124A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1A8D55-E269-A6EC-7F6B-6EB4B4972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E3F583-86A9-EF33-8EF6-00799D48C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17378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4B6E6-D7EE-99DA-F1B8-15E754F68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A5AFF1-8687-3467-C095-DBA7D5713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A39310-74A0-F71B-E992-5794E52181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590051-56C7-D433-C893-FB1B613311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70771F-6728-9E87-A98C-1352E685DF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73F7DF-5572-6025-C2D1-9F827472B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C223F8-2996-4DC6-6A9D-4EB57183F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EAA97A-6103-B89E-E66B-4FB41D83D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306902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04924-7806-9F15-E8FE-930A29C70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BC189D-5F43-9FE1-BC52-E95460119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ABC2A2-8F9B-5D51-1444-0C8D64AFA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DCAB73-32DD-566C-F1BF-5216104F6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211805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F9620F-F645-BE48-B443-313176C2F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232AF2-F968-1928-2E3E-41596FDBAB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6DF66-776E-AA45-31A0-458D61ED3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04401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1BB4D-8205-4FB1-A7E1-4248DB762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CDCC8-CB23-8504-7FA2-6BC160E898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B2A440-E153-D1F4-95D6-56BA19BAE9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5995E0-B656-1922-97A5-2A4B34ABF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1C93CD-A7D8-4EC2-8266-D1BB09F76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6DADF2-A9A3-2752-9151-11DC83EC3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69510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1099C7-E6A2-B12C-CC61-5843E5661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CEF50E-B133-E856-FF74-4E7655C6D2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02267F-6233-B35F-209F-ABFDF94320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98E074-076B-1E2E-F540-54C213720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A89B75-E1D5-0E3B-17A8-EB2099BE0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8DCA06-BF23-0882-3FD0-02B0BD552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33483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D3EEC3-F341-C904-8C00-77734CCDE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A2D0F2-F27C-64E1-49E1-459B3C20C8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9C1B7-A8BB-ED3F-95A8-25DEC0EE01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C4095-07BF-415F-836E-22B1EEF544B7}" type="datetimeFigureOut">
              <a:rPr lang="en-PK" smtClean="0"/>
              <a:t>28/12/2022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3AB9E-C1F3-7D3C-CDBC-CB7810A0A0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E7C78-CD82-DFC6-9E50-650D1AC475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257AB-5FC5-420A-B626-3A4DAC75FDFE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30813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its.virginia.edu/display/twist/Target+Inser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FE7F9E67-074C-E5D5-39C4-3442809CC9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75" y="684537"/>
            <a:ext cx="4742993" cy="1221320"/>
          </a:xfrm>
          <a:prstGeom prst="rect">
            <a:avLst/>
          </a:prstGeom>
        </p:spPr>
      </p:pic>
      <p:pic>
        <p:nvPicPr>
          <p:cNvPr id="7" name="Picture 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A8A2FCEA-4E6C-46C5-011A-B29AFAC5C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9200" y="641114"/>
            <a:ext cx="4812630" cy="12647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519B38D-0B1D-13D0-3E62-B54B332B0DC3}"/>
              </a:ext>
            </a:extLst>
          </p:cNvPr>
          <p:cNvSpPr txBox="1"/>
          <p:nvPr/>
        </p:nvSpPr>
        <p:spPr>
          <a:xfrm>
            <a:off x="431533" y="382343"/>
            <a:ext cx="4639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Front View of DS 25</a:t>
            </a:r>
            <a:endParaRPr lang="en-PK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204C22-07FE-38FA-D293-7259489F8604}"/>
              </a:ext>
            </a:extLst>
          </p:cNvPr>
          <p:cNvSpPr txBox="1"/>
          <p:nvPr/>
        </p:nvSpPr>
        <p:spPr>
          <a:xfrm>
            <a:off x="6738754" y="382343"/>
            <a:ext cx="4639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Front View of Lake Shore Device</a:t>
            </a:r>
            <a:endParaRPr lang="en-PK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5E3DFE5-1FA0-1E6A-B12B-C83AC5696564}"/>
              </a:ext>
            </a:extLst>
          </p:cNvPr>
          <p:cNvSpPr txBox="1"/>
          <p:nvPr/>
        </p:nvSpPr>
        <p:spPr>
          <a:xfrm>
            <a:off x="508537" y="1838719"/>
            <a:ext cx="4812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Don’t consider the colored lines (Red + Blue) </a:t>
            </a:r>
            <a:endParaRPr lang="en-PK" dirty="0"/>
          </a:p>
        </p:txBody>
      </p:sp>
      <p:pic>
        <p:nvPicPr>
          <p:cNvPr id="66" name="Picture 65" descr="A picture containing indoor, counter&#10;&#10;Description automatically generated">
            <a:extLst>
              <a:ext uri="{FF2B5EF4-FFF2-40B4-BE49-F238E27FC236}">
                <a16:creationId xmlns:a16="http://schemas.microsoft.com/office/drawing/2014/main" id="{E61916E3-F7C1-D4DC-A5C3-F31D318A9DA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4" t="42494" r="48740" b="34936"/>
          <a:stretch/>
        </p:blipFill>
        <p:spPr>
          <a:xfrm rot="10800000">
            <a:off x="714359" y="2208050"/>
            <a:ext cx="4073624" cy="3359629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363661AA-6420-0C26-6157-EBC15F08C809}"/>
              </a:ext>
            </a:extLst>
          </p:cNvPr>
          <p:cNvSpPr txBox="1"/>
          <p:nvPr/>
        </p:nvSpPr>
        <p:spPr>
          <a:xfrm>
            <a:off x="5750560" y="2052320"/>
            <a:ext cx="53612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Soldering wire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Soldering tool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Soldering 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Heat sleeves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Fluke Multimeter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Strippers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 cable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Connectivity check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Make labels on the channels </a:t>
            </a:r>
            <a:endParaRPr lang="en-PK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6191F3-A090-D5F6-16E1-90C189E95190}"/>
              </a:ext>
            </a:extLst>
          </p:cNvPr>
          <p:cNvSpPr txBox="1"/>
          <p:nvPr/>
        </p:nvSpPr>
        <p:spPr>
          <a:xfrm>
            <a:off x="-106947" y="5804131"/>
            <a:ext cx="4639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Back View of Fischer Connector</a:t>
            </a:r>
            <a:endParaRPr lang="en-PK" b="1" dirty="0"/>
          </a:p>
        </p:txBody>
      </p:sp>
    </p:spTree>
    <p:extLst>
      <p:ext uri="{BB962C8B-B14F-4D97-AF65-F5344CB8AC3E}">
        <p14:creationId xmlns:p14="http://schemas.microsoft.com/office/powerpoint/2010/main" val="444369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erson&#10;&#10;Description automatically generated">
            <a:extLst>
              <a:ext uri="{FF2B5EF4-FFF2-40B4-BE49-F238E27FC236}">
                <a16:creationId xmlns:a16="http://schemas.microsoft.com/office/drawing/2014/main" id="{FDC6E750-43F2-B33E-69DF-C60023412D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5" t="31556" r="9234" b="35852"/>
          <a:stretch/>
        </p:blipFill>
        <p:spPr>
          <a:xfrm>
            <a:off x="172720" y="121920"/>
            <a:ext cx="6604000" cy="60858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CA48CE5-E30B-425B-A041-1476E678FC08}"/>
              </a:ext>
            </a:extLst>
          </p:cNvPr>
          <p:cNvSpPr txBox="1"/>
          <p:nvPr/>
        </p:nvSpPr>
        <p:spPr>
          <a:xfrm>
            <a:off x="1517164" y="3178740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1</a:t>
            </a:r>
            <a:endParaRPr lang="en-PK" sz="1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2C7E91-853B-0304-4C3D-4801F36670A0}"/>
              </a:ext>
            </a:extLst>
          </p:cNvPr>
          <p:cNvSpPr txBox="1"/>
          <p:nvPr/>
        </p:nvSpPr>
        <p:spPr>
          <a:xfrm>
            <a:off x="1517164" y="387804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2</a:t>
            </a:r>
            <a:endParaRPr lang="en-PK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1A985C-5C2B-CEC6-C051-CBEA445AE302}"/>
              </a:ext>
            </a:extLst>
          </p:cNvPr>
          <p:cNvSpPr txBox="1"/>
          <p:nvPr/>
        </p:nvSpPr>
        <p:spPr>
          <a:xfrm>
            <a:off x="1967529" y="4546050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3</a:t>
            </a:r>
            <a:endParaRPr lang="en-PK" sz="1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1E5D2A-830E-01E8-E82E-AC5595EECCAA}"/>
              </a:ext>
            </a:extLst>
          </p:cNvPr>
          <p:cNvSpPr txBox="1"/>
          <p:nvPr/>
        </p:nvSpPr>
        <p:spPr>
          <a:xfrm>
            <a:off x="2454400" y="4931784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4</a:t>
            </a:r>
            <a:endParaRPr lang="en-PK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5D3236-2F65-F85B-B7C5-B30282F15987}"/>
              </a:ext>
            </a:extLst>
          </p:cNvPr>
          <p:cNvSpPr txBox="1"/>
          <p:nvPr/>
        </p:nvSpPr>
        <p:spPr>
          <a:xfrm>
            <a:off x="3155845" y="5208783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5</a:t>
            </a:r>
            <a:endParaRPr lang="en-PK" sz="1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8E5FDAF-91EC-D59C-2276-F011E5C2F0AE}"/>
              </a:ext>
            </a:extLst>
          </p:cNvPr>
          <p:cNvSpPr txBox="1"/>
          <p:nvPr/>
        </p:nvSpPr>
        <p:spPr>
          <a:xfrm>
            <a:off x="3897172" y="5070283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6</a:t>
            </a:r>
            <a:endParaRPr lang="en-PK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139771-BB97-AE23-C88E-E63E40589D1E}"/>
              </a:ext>
            </a:extLst>
          </p:cNvPr>
          <p:cNvSpPr txBox="1"/>
          <p:nvPr/>
        </p:nvSpPr>
        <p:spPr>
          <a:xfrm>
            <a:off x="4504647" y="465478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7</a:t>
            </a:r>
            <a:endParaRPr lang="en-PK" sz="12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F561CF-2946-BD79-96DE-7901BB7FD210}"/>
              </a:ext>
            </a:extLst>
          </p:cNvPr>
          <p:cNvSpPr txBox="1"/>
          <p:nvPr/>
        </p:nvSpPr>
        <p:spPr>
          <a:xfrm>
            <a:off x="4959500" y="387804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8</a:t>
            </a:r>
            <a:endParaRPr lang="en-PK" sz="1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1F9883A-BADD-5853-3087-CF046C5E81C5}"/>
              </a:ext>
            </a:extLst>
          </p:cNvPr>
          <p:cNvSpPr txBox="1"/>
          <p:nvPr/>
        </p:nvSpPr>
        <p:spPr>
          <a:xfrm>
            <a:off x="5085697" y="3178740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9</a:t>
            </a:r>
            <a:endParaRPr lang="en-PK" sz="1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22962C-638C-7C9E-8738-11A974359F6D}"/>
              </a:ext>
            </a:extLst>
          </p:cNvPr>
          <p:cNvSpPr txBox="1"/>
          <p:nvPr/>
        </p:nvSpPr>
        <p:spPr>
          <a:xfrm>
            <a:off x="4775667" y="247943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10</a:t>
            </a:r>
            <a:endParaRPr lang="en-PK" sz="1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D22849D-FC8D-D9ED-DE4C-BB5C5EDA2446}"/>
              </a:ext>
            </a:extLst>
          </p:cNvPr>
          <p:cNvSpPr txBox="1"/>
          <p:nvPr/>
        </p:nvSpPr>
        <p:spPr>
          <a:xfrm>
            <a:off x="4320814" y="185604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11</a:t>
            </a:r>
            <a:endParaRPr lang="en-PK" sz="1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F49E5F-2EC8-E6AA-F959-511004CCA191}"/>
              </a:ext>
            </a:extLst>
          </p:cNvPr>
          <p:cNvSpPr txBox="1"/>
          <p:nvPr/>
        </p:nvSpPr>
        <p:spPr>
          <a:xfrm>
            <a:off x="3575844" y="1579047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12</a:t>
            </a:r>
            <a:endParaRPr lang="en-PK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6C6F0F-C826-167D-3F77-BA0038B3F0D0}"/>
              </a:ext>
            </a:extLst>
          </p:cNvPr>
          <p:cNvSpPr txBox="1"/>
          <p:nvPr/>
        </p:nvSpPr>
        <p:spPr>
          <a:xfrm>
            <a:off x="2968097" y="171754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</a:t>
            </a:r>
            <a:endParaRPr lang="en-PK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E2BA7D8-7CAE-918C-02A0-7028BD9047F3}"/>
              </a:ext>
            </a:extLst>
          </p:cNvPr>
          <p:cNvSpPr txBox="1"/>
          <p:nvPr/>
        </p:nvSpPr>
        <p:spPr>
          <a:xfrm>
            <a:off x="2296926" y="192621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14</a:t>
            </a:r>
            <a:endParaRPr lang="en-PK" sz="12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1FBEB16-5192-F4AD-CE10-1347305DA711}"/>
              </a:ext>
            </a:extLst>
          </p:cNvPr>
          <p:cNvSpPr txBox="1"/>
          <p:nvPr/>
        </p:nvSpPr>
        <p:spPr>
          <a:xfrm>
            <a:off x="1783696" y="234093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15</a:t>
            </a:r>
            <a:endParaRPr lang="en-PK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518AF8A-D4D4-C703-6C0D-F0289512DCCE}"/>
              </a:ext>
            </a:extLst>
          </p:cNvPr>
          <p:cNvSpPr txBox="1"/>
          <p:nvPr/>
        </p:nvSpPr>
        <p:spPr>
          <a:xfrm>
            <a:off x="2086735" y="304326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16</a:t>
            </a:r>
            <a:endParaRPr lang="en-PK" sz="1200" b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175629C-5530-FA36-FE6D-B2A7B1779D3F}"/>
              </a:ext>
            </a:extLst>
          </p:cNvPr>
          <p:cNvSpPr txBox="1"/>
          <p:nvPr/>
        </p:nvSpPr>
        <p:spPr>
          <a:xfrm>
            <a:off x="2241941" y="3811821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17</a:t>
            </a:r>
            <a:endParaRPr lang="en-PK" sz="12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6647247-9808-503F-F71B-78401DB3FDE8}"/>
              </a:ext>
            </a:extLst>
          </p:cNvPr>
          <p:cNvSpPr txBox="1"/>
          <p:nvPr/>
        </p:nvSpPr>
        <p:spPr>
          <a:xfrm>
            <a:off x="2829202" y="435880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18</a:t>
            </a:r>
            <a:endParaRPr lang="en-PK" sz="1200" b="1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AC8B880-02B2-7C77-2BA5-0938B39E9B73}"/>
              </a:ext>
            </a:extLst>
          </p:cNvPr>
          <p:cNvSpPr txBox="1"/>
          <p:nvPr/>
        </p:nvSpPr>
        <p:spPr>
          <a:xfrm>
            <a:off x="3507042" y="4410087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19</a:t>
            </a:r>
            <a:endParaRPr lang="en-PK" sz="12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D92314E-AA91-293D-6155-0BF76A004155}"/>
              </a:ext>
            </a:extLst>
          </p:cNvPr>
          <p:cNvSpPr txBox="1"/>
          <p:nvPr/>
        </p:nvSpPr>
        <p:spPr>
          <a:xfrm>
            <a:off x="4139353" y="387804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20</a:t>
            </a:r>
            <a:endParaRPr lang="en-PK" sz="1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C38F19-2C6F-E35D-F50F-E17B80BDB535}"/>
              </a:ext>
            </a:extLst>
          </p:cNvPr>
          <p:cNvSpPr txBox="1"/>
          <p:nvPr/>
        </p:nvSpPr>
        <p:spPr>
          <a:xfrm>
            <a:off x="4361580" y="311691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21</a:t>
            </a:r>
            <a:endParaRPr lang="en-PK" sz="1200" b="1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ADD39E5-2F3F-8052-6E95-402815217BF5}"/>
              </a:ext>
            </a:extLst>
          </p:cNvPr>
          <p:cNvSpPr txBox="1"/>
          <p:nvPr/>
        </p:nvSpPr>
        <p:spPr>
          <a:xfrm>
            <a:off x="3933816" y="247867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22</a:t>
            </a:r>
            <a:endParaRPr lang="en-PK" sz="12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975468-BFEF-B4B5-E567-BE8EE26362D6}"/>
              </a:ext>
            </a:extLst>
          </p:cNvPr>
          <p:cNvSpPr txBox="1"/>
          <p:nvPr/>
        </p:nvSpPr>
        <p:spPr>
          <a:xfrm>
            <a:off x="3196867" y="215473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23</a:t>
            </a:r>
            <a:endParaRPr lang="en-PK" sz="12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614684A-CF5E-46F1-7383-935FC5DBC28C}"/>
              </a:ext>
            </a:extLst>
          </p:cNvPr>
          <p:cNvSpPr txBox="1"/>
          <p:nvPr/>
        </p:nvSpPr>
        <p:spPr>
          <a:xfrm>
            <a:off x="2614325" y="2402884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24</a:t>
            </a:r>
            <a:endParaRPr lang="en-PK" sz="12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C8088B0-A93F-DBF8-C278-D4687048E591}"/>
              </a:ext>
            </a:extLst>
          </p:cNvPr>
          <p:cNvSpPr txBox="1"/>
          <p:nvPr/>
        </p:nvSpPr>
        <p:spPr>
          <a:xfrm>
            <a:off x="2788983" y="3160772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25</a:t>
            </a:r>
            <a:endParaRPr lang="en-PK" sz="1200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E3E2D3-1A9C-2CA8-62B2-31B7127874EC}"/>
              </a:ext>
            </a:extLst>
          </p:cNvPr>
          <p:cNvSpPr txBox="1"/>
          <p:nvPr/>
        </p:nvSpPr>
        <p:spPr>
          <a:xfrm>
            <a:off x="3166472" y="371317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26</a:t>
            </a:r>
            <a:endParaRPr lang="en-PK" sz="12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991BB7-007E-A1D1-FD65-57D2085D784E}"/>
              </a:ext>
            </a:extLst>
          </p:cNvPr>
          <p:cNvSpPr txBox="1"/>
          <p:nvPr/>
        </p:nvSpPr>
        <p:spPr>
          <a:xfrm>
            <a:off x="3550010" y="312937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27</a:t>
            </a:r>
            <a:endParaRPr lang="en-PK" sz="1200" b="1" dirty="0"/>
          </a:p>
        </p:txBody>
      </p:sp>
      <p:graphicFrame>
        <p:nvGraphicFramePr>
          <p:cNvPr id="36" name="Table 36">
            <a:extLst>
              <a:ext uri="{FF2B5EF4-FFF2-40B4-BE49-F238E27FC236}">
                <a16:creationId xmlns:a16="http://schemas.microsoft.com/office/drawing/2014/main" id="{263CFC1D-4AC3-9C34-89E0-31B809FEB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29144"/>
              </p:ext>
            </p:extLst>
          </p:nvPr>
        </p:nvGraphicFramePr>
        <p:xfrm>
          <a:off x="6937261" y="813054"/>
          <a:ext cx="5222184" cy="546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9447">
                  <a:extLst>
                    <a:ext uri="{9D8B030D-6E8A-4147-A177-3AD203B41FA5}">
                      <a16:colId xmlns:a16="http://schemas.microsoft.com/office/drawing/2014/main" val="3621997743"/>
                    </a:ext>
                  </a:extLst>
                </a:gridCol>
                <a:gridCol w="2171645">
                  <a:extLst>
                    <a:ext uri="{9D8B030D-6E8A-4147-A177-3AD203B41FA5}">
                      <a16:colId xmlns:a16="http://schemas.microsoft.com/office/drawing/2014/main" val="614374246"/>
                    </a:ext>
                  </a:extLst>
                </a:gridCol>
                <a:gridCol w="480115">
                  <a:extLst>
                    <a:ext uri="{9D8B030D-6E8A-4147-A177-3AD203B41FA5}">
                      <a16:colId xmlns:a16="http://schemas.microsoft.com/office/drawing/2014/main" val="3788410498"/>
                    </a:ext>
                  </a:extLst>
                </a:gridCol>
                <a:gridCol w="2130977">
                  <a:extLst>
                    <a:ext uri="{9D8B030D-6E8A-4147-A177-3AD203B41FA5}">
                      <a16:colId xmlns:a16="http://schemas.microsoft.com/office/drawing/2014/main" val="1579168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1+ in (1) Red (D3,4) 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478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1- in (1) </a:t>
                      </a:r>
                      <a:r>
                        <a:rPr lang="en-US" dirty="0" err="1"/>
                        <a:t>Grn</a:t>
                      </a:r>
                      <a:r>
                        <a:rPr lang="en-US" dirty="0"/>
                        <a:t> (D15,16)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6- in (2) </a:t>
                      </a:r>
                      <a:r>
                        <a:rPr lang="en-US" dirty="0" err="1"/>
                        <a:t>Brn</a:t>
                      </a:r>
                      <a:r>
                        <a:rPr lang="en-US" dirty="0"/>
                        <a:t>(D18,19)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181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8I+ in (2) Red(DS 12)</a:t>
                      </a:r>
                      <a:endParaRPr lang="en-PK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17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3181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2+ in (1) blk (D6,7)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7I+ in (2) Red(DS 9)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9763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2- in (1) </a:t>
                      </a:r>
                      <a:r>
                        <a:rPr lang="en-US" dirty="0" err="1"/>
                        <a:t>blu</a:t>
                      </a:r>
                      <a:r>
                        <a:rPr lang="en-US" dirty="0"/>
                        <a:t> (D18,19)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19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7V+ in (2) </a:t>
                      </a:r>
                      <a:r>
                        <a:rPr lang="en-US" dirty="0" err="1"/>
                        <a:t>Whte</a:t>
                      </a:r>
                      <a:r>
                        <a:rPr lang="en-US" dirty="0"/>
                        <a:t>(DS 10)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559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8V+ in (2)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Yelw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(DS13)</a:t>
                      </a:r>
                      <a:endParaRPr lang="en-PK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7I- in (2) Blk(DS 21)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9925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3+ in (1) blk (D9,10)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7V- in (2) </a:t>
                      </a:r>
                      <a:r>
                        <a:rPr lang="en-US" dirty="0" err="1"/>
                        <a:t>Grn</a:t>
                      </a:r>
                      <a:r>
                        <a:rPr lang="en-US" dirty="0"/>
                        <a:t>(DS 22)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7457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3- in (1) </a:t>
                      </a:r>
                      <a:r>
                        <a:rPr lang="en-US" dirty="0" err="1"/>
                        <a:t>yel</a:t>
                      </a:r>
                      <a:r>
                        <a:rPr lang="en-US" dirty="0"/>
                        <a:t> (D21,22)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5504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9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8I- in (2) 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Blck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 (DS 24)</a:t>
                      </a:r>
                      <a:endParaRPr lang="en-PK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7415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4+ in (1) blk (D12,13)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6+ in (2) Red </a:t>
                      </a:r>
                      <a:r>
                        <a:rPr lang="en-US"/>
                        <a:t>(D6,7)</a:t>
                      </a:r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475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11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4- in (1) </a:t>
                      </a:r>
                      <a:r>
                        <a:rPr lang="en-US" dirty="0" err="1"/>
                        <a:t>wht</a:t>
                      </a:r>
                      <a:r>
                        <a:rPr lang="en-US" dirty="0"/>
                        <a:t>(D24,25)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10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12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8V- in (2) </a:t>
                      </a:r>
                      <a:r>
                        <a:rPr lang="en-US" dirty="0" err="1">
                          <a:solidFill>
                            <a:srgbClr val="FF0000"/>
                          </a:solidFill>
                        </a:rPr>
                        <a:t>Orn</a:t>
                      </a: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(DS 25)</a:t>
                      </a:r>
                      <a:endParaRPr lang="en-PK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5556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5+ in (2) Red (D3,4)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72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14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5- in (2) Org (D15,16)</a:t>
                      </a:r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P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1061722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3F37414-B1B7-7989-207C-1C66CDC7A06B}"/>
              </a:ext>
            </a:extLst>
          </p:cNvPr>
          <p:cNvSpPr txBox="1"/>
          <p:nvPr/>
        </p:nvSpPr>
        <p:spPr>
          <a:xfrm>
            <a:off x="7267074" y="154010"/>
            <a:ext cx="4639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Target New </a:t>
            </a:r>
            <a:r>
              <a:rPr lang="en-US" b="1"/>
              <a:t>Configuration Insert  </a:t>
            </a:r>
            <a:endParaRPr lang="en-PK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9E24966-97D4-B4EC-AE9D-A77E3C142A21}"/>
              </a:ext>
            </a:extLst>
          </p:cNvPr>
          <p:cNvSpPr txBox="1"/>
          <p:nvPr/>
        </p:nvSpPr>
        <p:spPr>
          <a:xfrm>
            <a:off x="233033" y="6268872"/>
            <a:ext cx="4639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Front View of Fischer Connector</a:t>
            </a:r>
            <a:endParaRPr lang="en-PK" b="1" dirty="0"/>
          </a:p>
        </p:txBody>
      </p:sp>
    </p:spTree>
    <p:extLst>
      <p:ext uri="{BB962C8B-B14F-4D97-AF65-F5344CB8AC3E}">
        <p14:creationId xmlns:p14="http://schemas.microsoft.com/office/powerpoint/2010/main" val="297658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picture containing person">
            <a:extLst>
              <a:ext uri="{FF2B5EF4-FFF2-40B4-BE49-F238E27FC236}">
                <a16:creationId xmlns:a16="http://schemas.microsoft.com/office/drawing/2014/main" id="{C33EE1E1-12DB-B209-A08F-1752982CB6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5" t="31556" r="9234" b="35852"/>
          <a:stretch/>
        </p:blipFill>
        <p:spPr>
          <a:xfrm>
            <a:off x="172720" y="71120"/>
            <a:ext cx="6604000" cy="608584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B2B22C5-996B-3444-6247-BD910C7CEBF1}"/>
              </a:ext>
            </a:extLst>
          </p:cNvPr>
          <p:cNvSpPr txBox="1"/>
          <p:nvPr/>
        </p:nvSpPr>
        <p:spPr>
          <a:xfrm>
            <a:off x="1517164" y="3178740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1</a:t>
            </a:r>
            <a:endParaRPr lang="en-PK" sz="12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D03ED4E-888A-7A50-4758-018921A42D91}"/>
              </a:ext>
            </a:extLst>
          </p:cNvPr>
          <p:cNvSpPr txBox="1"/>
          <p:nvPr/>
        </p:nvSpPr>
        <p:spPr>
          <a:xfrm>
            <a:off x="1517164" y="387804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2</a:t>
            </a:r>
            <a:endParaRPr lang="en-PK" sz="12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876D0B-E9E4-0424-00AB-EFA7184AF83E}"/>
              </a:ext>
            </a:extLst>
          </p:cNvPr>
          <p:cNvSpPr txBox="1"/>
          <p:nvPr/>
        </p:nvSpPr>
        <p:spPr>
          <a:xfrm>
            <a:off x="1967529" y="4546050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3</a:t>
            </a:r>
            <a:endParaRPr lang="en-PK" sz="12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2451123-AF12-F979-75F9-70F2CBF8BCBB}"/>
              </a:ext>
            </a:extLst>
          </p:cNvPr>
          <p:cNvSpPr txBox="1"/>
          <p:nvPr/>
        </p:nvSpPr>
        <p:spPr>
          <a:xfrm>
            <a:off x="2454400" y="4931784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4</a:t>
            </a:r>
            <a:endParaRPr lang="en-PK" sz="12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F24A859-177C-5D7F-585C-3A21D356589A}"/>
              </a:ext>
            </a:extLst>
          </p:cNvPr>
          <p:cNvSpPr txBox="1"/>
          <p:nvPr/>
        </p:nvSpPr>
        <p:spPr>
          <a:xfrm>
            <a:off x="3155845" y="5208783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5</a:t>
            </a:r>
            <a:endParaRPr lang="en-PK" sz="12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08A9D9C-96DE-2E43-2A4B-AB8C644C29E4}"/>
              </a:ext>
            </a:extLst>
          </p:cNvPr>
          <p:cNvSpPr txBox="1"/>
          <p:nvPr/>
        </p:nvSpPr>
        <p:spPr>
          <a:xfrm>
            <a:off x="3897172" y="5070283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6</a:t>
            </a:r>
            <a:endParaRPr lang="en-PK" sz="1200" b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CB692AB-44AA-2D3E-6846-0479461678A1}"/>
              </a:ext>
            </a:extLst>
          </p:cNvPr>
          <p:cNvSpPr txBox="1"/>
          <p:nvPr/>
        </p:nvSpPr>
        <p:spPr>
          <a:xfrm>
            <a:off x="4504647" y="465478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7</a:t>
            </a:r>
            <a:endParaRPr lang="en-PK" sz="12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4EAE36B-A0A7-BC0C-79D4-FD5C97DD13CF}"/>
              </a:ext>
            </a:extLst>
          </p:cNvPr>
          <p:cNvSpPr txBox="1"/>
          <p:nvPr/>
        </p:nvSpPr>
        <p:spPr>
          <a:xfrm>
            <a:off x="4959500" y="387804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8</a:t>
            </a:r>
            <a:endParaRPr lang="en-PK" sz="12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601E346-6472-AFF9-1B0C-C0F097349109}"/>
              </a:ext>
            </a:extLst>
          </p:cNvPr>
          <p:cNvSpPr txBox="1"/>
          <p:nvPr/>
        </p:nvSpPr>
        <p:spPr>
          <a:xfrm>
            <a:off x="5085697" y="3178740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  </a:t>
            </a:r>
            <a:r>
              <a:rPr lang="en-US" sz="1200" b="1" dirty="0"/>
              <a:t>9</a:t>
            </a:r>
            <a:endParaRPr lang="en-PK" sz="12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26743AD-5484-5FB5-6520-C72469184039}"/>
              </a:ext>
            </a:extLst>
          </p:cNvPr>
          <p:cNvSpPr txBox="1"/>
          <p:nvPr/>
        </p:nvSpPr>
        <p:spPr>
          <a:xfrm>
            <a:off x="4775667" y="247943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10</a:t>
            </a:r>
            <a:endParaRPr lang="en-PK" sz="12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3DC5926-AF9A-1D22-DD0E-A72A82C239EF}"/>
              </a:ext>
            </a:extLst>
          </p:cNvPr>
          <p:cNvSpPr txBox="1"/>
          <p:nvPr/>
        </p:nvSpPr>
        <p:spPr>
          <a:xfrm>
            <a:off x="4320814" y="185604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11</a:t>
            </a:r>
            <a:endParaRPr lang="en-PK" sz="1200" b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CF1A29-D9C4-43BE-BA9E-5154E36B3521}"/>
              </a:ext>
            </a:extLst>
          </p:cNvPr>
          <p:cNvSpPr txBox="1"/>
          <p:nvPr/>
        </p:nvSpPr>
        <p:spPr>
          <a:xfrm>
            <a:off x="3575844" y="1579047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12</a:t>
            </a:r>
            <a:endParaRPr lang="en-PK" sz="1200" b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5F5214E-DA2D-C1AA-AC8F-6E11CAAAA24F}"/>
              </a:ext>
            </a:extLst>
          </p:cNvPr>
          <p:cNvSpPr txBox="1"/>
          <p:nvPr/>
        </p:nvSpPr>
        <p:spPr>
          <a:xfrm>
            <a:off x="2968097" y="171754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13</a:t>
            </a:r>
            <a:endParaRPr lang="en-PK" sz="1200" b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2D319AC-7B18-35E2-4555-8B6C6CB930CA}"/>
              </a:ext>
            </a:extLst>
          </p:cNvPr>
          <p:cNvSpPr txBox="1"/>
          <p:nvPr/>
        </p:nvSpPr>
        <p:spPr>
          <a:xfrm>
            <a:off x="2296926" y="192621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14</a:t>
            </a:r>
            <a:endParaRPr lang="en-PK" sz="1200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06B2B7-83EF-327B-6589-9741C20A132D}"/>
              </a:ext>
            </a:extLst>
          </p:cNvPr>
          <p:cNvSpPr txBox="1"/>
          <p:nvPr/>
        </p:nvSpPr>
        <p:spPr>
          <a:xfrm>
            <a:off x="1783696" y="234093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15</a:t>
            </a:r>
            <a:endParaRPr lang="en-PK" sz="12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DAF23CD-AE9C-54E4-FAC8-189856069A86}"/>
              </a:ext>
            </a:extLst>
          </p:cNvPr>
          <p:cNvSpPr txBox="1"/>
          <p:nvPr/>
        </p:nvSpPr>
        <p:spPr>
          <a:xfrm>
            <a:off x="2086735" y="304326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16</a:t>
            </a:r>
            <a:endParaRPr lang="en-PK" sz="1200" b="1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78D36B9-4825-63D3-BC0E-F090F605301B}"/>
              </a:ext>
            </a:extLst>
          </p:cNvPr>
          <p:cNvSpPr txBox="1"/>
          <p:nvPr/>
        </p:nvSpPr>
        <p:spPr>
          <a:xfrm>
            <a:off x="2241941" y="3811821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17</a:t>
            </a:r>
            <a:endParaRPr lang="en-PK" sz="12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05CBE62-72DE-C603-4E8B-956752CD00AB}"/>
              </a:ext>
            </a:extLst>
          </p:cNvPr>
          <p:cNvSpPr txBox="1"/>
          <p:nvPr/>
        </p:nvSpPr>
        <p:spPr>
          <a:xfrm>
            <a:off x="2829202" y="435880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18</a:t>
            </a:r>
            <a:endParaRPr lang="en-PK" sz="1200" b="1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BE451BD-B08D-1EE6-00B3-83E8DB722FA8}"/>
              </a:ext>
            </a:extLst>
          </p:cNvPr>
          <p:cNvSpPr txBox="1"/>
          <p:nvPr/>
        </p:nvSpPr>
        <p:spPr>
          <a:xfrm>
            <a:off x="3507042" y="4410087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19</a:t>
            </a:r>
            <a:endParaRPr lang="en-PK" sz="1200" b="1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C7EA807-26CD-DACF-B3B0-23ED6DD46DBA}"/>
              </a:ext>
            </a:extLst>
          </p:cNvPr>
          <p:cNvSpPr txBox="1"/>
          <p:nvPr/>
        </p:nvSpPr>
        <p:spPr>
          <a:xfrm>
            <a:off x="4139353" y="387804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20</a:t>
            </a:r>
            <a:endParaRPr lang="en-PK" sz="1200" b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9B10ED6-4CD4-CE7A-621A-D8115CB55873}"/>
              </a:ext>
            </a:extLst>
          </p:cNvPr>
          <p:cNvSpPr txBox="1"/>
          <p:nvPr/>
        </p:nvSpPr>
        <p:spPr>
          <a:xfrm>
            <a:off x="4361580" y="311691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21</a:t>
            </a:r>
            <a:endParaRPr lang="en-PK" sz="1200" b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266264A-E095-AE69-5AEA-F0E3C04AFA1A}"/>
              </a:ext>
            </a:extLst>
          </p:cNvPr>
          <p:cNvSpPr txBox="1"/>
          <p:nvPr/>
        </p:nvSpPr>
        <p:spPr>
          <a:xfrm>
            <a:off x="3933816" y="247867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22</a:t>
            </a:r>
            <a:endParaRPr lang="en-PK" sz="12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1E4E354-C5F6-4D4B-4640-996238121BC4}"/>
              </a:ext>
            </a:extLst>
          </p:cNvPr>
          <p:cNvSpPr txBox="1"/>
          <p:nvPr/>
        </p:nvSpPr>
        <p:spPr>
          <a:xfrm>
            <a:off x="3196867" y="215473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23</a:t>
            </a:r>
            <a:endParaRPr lang="en-PK" sz="1200" b="1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E0466E-4894-C6F8-E4D3-72E6CC0484CE}"/>
              </a:ext>
            </a:extLst>
          </p:cNvPr>
          <p:cNvSpPr txBox="1"/>
          <p:nvPr/>
        </p:nvSpPr>
        <p:spPr>
          <a:xfrm>
            <a:off x="2614325" y="2402884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24</a:t>
            </a:r>
            <a:endParaRPr lang="en-PK" sz="1200" b="1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F489124-DA2E-57AA-AE42-2D2D7AC615EE}"/>
              </a:ext>
            </a:extLst>
          </p:cNvPr>
          <p:cNvSpPr txBox="1"/>
          <p:nvPr/>
        </p:nvSpPr>
        <p:spPr>
          <a:xfrm>
            <a:off x="2788983" y="3160772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25</a:t>
            </a:r>
            <a:endParaRPr lang="en-PK" sz="12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AE15EFF-513E-E88B-EEE2-E0448A17AAA7}"/>
              </a:ext>
            </a:extLst>
          </p:cNvPr>
          <p:cNvSpPr txBox="1"/>
          <p:nvPr/>
        </p:nvSpPr>
        <p:spPr>
          <a:xfrm>
            <a:off x="3166472" y="3713176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26</a:t>
            </a:r>
            <a:endParaRPr lang="en-PK" sz="12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7305050-EE7D-4F23-5E85-57237C14645F}"/>
              </a:ext>
            </a:extLst>
          </p:cNvPr>
          <p:cNvSpPr txBox="1"/>
          <p:nvPr/>
        </p:nvSpPr>
        <p:spPr>
          <a:xfrm>
            <a:off x="3550010" y="3129375"/>
            <a:ext cx="367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27</a:t>
            </a:r>
            <a:endParaRPr lang="en-PK" sz="1200" b="1" dirty="0"/>
          </a:p>
        </p:txBody>
      </p:sp>
    </p:spTree>
    <p:extLst>
      <p:ext uri="{BB962C8B-B14F-4D97-AF65-F5344CB8AC3E}">
        <p14:creationId xmlns:p14="http://schemas.microsoft.com/office/powerpoint/2010/main" val="872260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7A4B76-F449-6DEF-DDC3-C2C29B225CA2}"/>
              </a:ext>
            </a:extLst>
          </p:cNvPr>
          <p:cNvSpPr txBox="1"/>
          <p:nvPr/>
        </p:nvSpPr>
        <p:spPr>
          <a:xfrm>
            <a:off x="924560" y="294640"/>
            <a:ext cx="10546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Readout </a:t>
            </a:r>
            <a:endParaRPr lang="en-PK" b="1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02B9FE-1C0B-3B03-67F4-296A6AE51879}"/>
              </a:ext>
            </a:extLst>
          </p:cNvPr>
          <p:cNvSpPr txBox="1"/>
          <p:nvPr/>
        </p:nvSpPr>
        <p:spPr>
          <a:xfrm>
            <a:off x="609600" y="663972"/>
            <a:ext cx="1086104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eight sensors are read out by one of </a:t>
            </a:r>
            <a:r>
              <a:rPr lang="en-US" dirty="0" err="1"/>
              <a:t>LakeShore</a:t>
            </a:r>
            <a:r>
              <a:rPr lang="en-US" dirty="0"/>
              <a:t> 218 through</a:t>
            </a:r>
          </a:p>
          <a:p>
            <a:r>
              <a:rPr lang="en-US" dirty="0"/>
              <a:t>One Fischer connector (27 pins) at the insert side and</a:t>
            </a:r>
          </a:p>
          <a:p>
            <a:r>
              <a:rPr lang="en-US" dirty="0"/>
              <a:t>Two D25 connectors at the </a:t>
            </a:r>
            <a:r>
              <a:rPr lang="en-US" dirty="0" err="1"/>
              <a:t>LakeShore</a:t>
            </a:r>
            <a:r>
              <a:rPr lang="en-US" dirty="0"/>
              <a:t> 218 side.</a:t>
            </a:r>
          </a:p>
          <a:p>
            <a:r>
              <a:rPr lang="en-US" dirty="0"/>
              <a:t>The readout cable is of 20 conductors at min (2 wires * 6 sensors + 4 wires * 2 sensor).</a:t>
            </a:r>
          </a:p>
          <a:p>
            <a:r>
              <a:rPr lang="en-US" dirty="0"/>
              <a:t>A 26-conductor cable is in place, which goes through the east penetration.</a:t>
            </a:r>
          </a:p>
          <a:p>
            <a:r>
              <a:rPr lang="en-US" dirty="0"/>
              <a:t>The D25 and Fischer connectors are configured for "2 wires * 6 sensors (resistors) + 4 wires * 2 sensors (</a:t>
            </a:r>
            <a:r>
              <a:rPr lang="en-US" dirty="0" err="1"/>
              <a:t>cernox</a:t>
            </a:r>
            <a:r>
              <a:rPr lang="en-US" dirty="0"/>
              <a:t>)".  Thus they have to be re-configured.</a:t>
            </a:r>
          </a:p>
          <a:p>
            <a:r>
              <a:rPr lang="en-US" dirty="0"/>
              <a:t>The new pin assignment is given below. </a:t>
            </a:r>
          </a:p>
          <a:p>
            <a:r>
              <a:rPr lang="en-US" dirty="0"/>
              <a:t>A 26-conductor cable will be placed for spare.</a:t>
            </a:r>
          </a:p>
          <a:p>
            <a:r>
              <a:rPr lang="en-US" dirty="0">
                <a:hlinkClick r:id="rId2"/>
              </a:rPr>
              <a:t>https://confluence.its.virginia.edu/display/twist/Target+Insert</a:t>
            </a:r>
            <a:endParaRPr lang="en-US" dirty="0"/>
          </a:p>
          <a:p>
            <a:endParaRPr lang="en-PK" dirty="0"/>
          </a:p>
        </p:txBody>
      </p:sp>
    </p:spTree>
    <p:extLst>
      <p:ext uri="{BB962C8B-B14F-4D97-AF65-F5344CB8AC3E}">
        <p14:creationId xmlns:p14="http://schemas.microsoft.com/office/powerpoint/2010/main" val="1968666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490</Words>
  <Application>Microsoft Office PowerPoint</Application>
  <PresentationFormat>Widescreen</PresentationFormat>
  <Paragraphs>127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Farooq</dc:creator>
  <cp:lastModifiedBy>Muhammad Farooq</cp:lastModifiedBy>
  <cp:revision>25</cp:revision>
  <dcterms:created xsi:type="dcterms:W3CDTF">2022-12-15T17:52:45Z</dcterms:created>
  <dcterms:modified xsi:type="dcterms:W3CDTF">2022-12-29T03:27:23Z</dcterms:modified>
</cp:coreProperties>
</file>